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79" r:id="rId3"/>
    <p:sldId id="257" r:id="rId4"/>
    <p:sldId id="258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9" r:id="rId14"/>
    <p:sldId id="272" r:id="rId15"/>
    <p:sldId id="282" r:id="rId16"/>
    <p:sldId id="287" r:id="rId17"/>
    <p:sldId id="288" r:id="rId18"/>
    <p:sldId id="289" r:id="rId19"/>
    <p:sldId id="290" r:id="rId20"/>
    <p:sldId id="291" r:id="rId21"/>
    <p:sldId id="274" r:id="rId22"/>
    <p:sldId id="280" r:id="rId23"/>
    <p:sldId id="293" r:id="rId24"/>
    <p:sldId id="275" r:id="rId25"/>
    <p:sldId id="276" r:id="rId26"/>
    <p:sldId id="277" r:id="rId27"/>
    <p:sldId id="285" r:id="rId28"/>
    <p:sldId id="278" r:id="rId29"/>
  </p:sldIdLst>
  <p:sldSz cx="9144000" cy="6858000" type="screen4x3"/>
  <p:notesSz cx="9144000" cy="6858000"/>
  <p:embeddedFontLst>
    <p:embeddedFont>
      <p:font typeface="a옛날사진관3" panose="02020600000000000000" pitchFamily="18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휴먼옛체" panose="0203050400010101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868686"/>
    <a:srgbClr val="F7D0CD"/>
    <a:srgbClr val="83A8D9"/>
    <a:srgbClr val="FF9300"/>
    <a:srgbClr val="F7C76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81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17D1E-DA5B-41BE-A4DF-C99A2E040D64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5870-6107-4819-B7D6-3277C6329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5870-6107-4819-B7D6-3277C63299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2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F4FD8-68B9-417A-A886-DDB9E7AB91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7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8900" y="2667000"/>
            <a:ext cx="6426200" cy="92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바탕"/>
                <a:cs typeface="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바탕"/>
                <a:cs typeface="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49950" y="2317750"/>
            <a:ext cx="2352040" cy="3451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바탕"/>
                <a:cs typeface="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2250" y="2997200"/>
            <a:ext cx="3619500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cs typeface="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a1YMTGkn0niu8aTO05o_gMp_9bIC-iF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chon-Ganad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4377" y="3114811"/>
            <a:ext cx="18288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spc="-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가나다</a:t>
            </a:r>
            <a:endParaRPr sz="4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199" y="5334000"/>
            <a:ext cx="2971801" cy="124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201935277 </a:t>
            </a:r>
            <a:r>
              <a:rPr lang="ko-KR" altLang="en-US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서재희</a:t>
            </a:r>
          </a:p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201732134 </a:t>
            </a:r>
            <a:r>
              <a:rPr lang="ko-KR" altLang="en-US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김예원</a:t>
            </a:r>
          </a:p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201735941 </a:t>
            </a:r>
            <a:r>
              <a:rPr lang="ko-KR" altLang="en-US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김진호</a:t>
            </a:r>
          </a:p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201835727 </a:t>
            </a:r>
            <a:r>
              <a:rPr lang="ko-KR" altLang="en-US" sz="1400" spc="9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장재은</a:t>
            </a:r>
            <a:endParaRPr lang="ko-KR" altLang="en-US" sz="1400" spc="9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4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201835612 </a:t>
            </a:r>
            <a:r>
              <a:rPr lang="ko-KR" altLang="en-US" sz="1400" spc="9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경은하</a:t>
            </a:r>
            <a:endParaRPr lang="ko-KR" altLang="en-US"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59102196-542A-4112-A03E-58F2608FA371}"/>
              </a:ext>
            </a:extLst>
          </p:cNvPr>
          <p:cNvSpPr txBox="1"/>
          <p:nvPr/>
        </p:nvSpPr>
        <p:spPr>
          <a:xfrm>
            <a:off x="1066800" y="4060190"/>
            <a:ext cx="7924801" cy="204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ko-KR" altLang="en-US" sz="1200" spc="9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다문화 가정 아이들을 위한 </a:t>
            </a:r>
            <a:r>
              <a:rPr lang="en-US" altLang="ko-KR" sz="1200" spc="9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AI </a:t>
            </a:r>
            <a:r>
              <a:rPr lang="ko-KR" altLang="en-US" sz="1200" spc="9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기반 한글 교육 모바일 어플리케이션 </a:t>
            </a:r>
            <a:endParaRPr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FE4BD3D-B59D-45EB-84E6-00E3C1ABDFBA}"/>
              </a:ext>
            </a:extLst>
          </p:cNvPr>
          <p:cNvSpPr txBox="1"/>
          <p:nvPr/>
        </p:nvSpPr>
        <p:spPr>
          <a:xfrm>
            <a:off x="-838200" y="228600"/>
            <a:ext cx="2514600" cy="201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6160">
              <a:lnSpc>
                <a:spcPct val="112400"/>
              </a:lnSpc>
              <a:spcBef>
                <a:spcPts val="100"/>
              </a:spcBef>
            </a:pPr>
            <a:r>
              <a:rPr lang="en-US" altLang="ko-KR" sz="12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P – </a:t>
            </a:r>
            <a:r>
              <a:rPr lang="ko-KR" altLang="en-US" sz="1200" spc="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실무 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00B08-A60F-4A55-A31C-23A88D260BF2}"/>
              </a:ext>
            </a:extLst>
          </p:cNvPr>
          <p:cNvSpPr/>
          <p:nvPr/>
        </p:nvSpPr>
        <p:spPr>
          <a:xfrm>
            <a:off x="3962400" y="16002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F7A6A-8C1E-45F1-B436-D2BD4A4FD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3" b="96920" l="2344" r="94727">
                        <a14:foregroundMark x1="13086" y1="4928" x2="13086" y2="4928"/>
                        <a14:foregroundMark x1="6641" y1="11704" x2="6641" y2="11704"/>
                        <a14:foregroundMark x1="15820" y1="9856" x2="15820" y2="9856"/>
                        <a14:foregroundMark x1="55664" y1="11704" x2="55664" y2="11704"/>
                        <a14:foregroundMark x1="54102" y1="61807" x2="54102" y2="61807"/>
                        <a14:foregroundMark x1="50586" y1="83162" x2="50586" y2="83162"/>
                        <a14:foregroundMark x1="17578" y1="93840" x2="17578" y2="93840"/>
                        <a14:foregroundMark x1="18945" y1="97125" x2="18945" y2="97125"/>
                        <a14:foregroundMark x1="5859" y1="68378" x2="5859" y2="68378"/>
                        <a14:foregroundMark x1="53320" y1="96920" x2="53320" y2="96920"/>
                        <a14:foregroundMark x1="88672" y1="9240" x2="88672" y2="9240"/>
                        <a14:foregroundMark x1="88477" y1="7803" x2="88477" y2="7803"/>
                        <a14:foregroundMark x1="88477" y1="8624" x2="88477" y2="8624"/>
                        <a14:foregroundMark x1="88867" y1="8830" x2="88867" y2="8830"/>
                        <a14:foregroundMark x1="84180" y1="11704" x2="84180" y2="11704"/>
                        <a14:foregroundMark x1="79492" y1="12731" x2="79492" y2="12731"/>
                        <a14:foregroundMark x1="78516" y1="11088" x2="78125" y2="11910"/>
                        <a14:foregroundMark x1="76953" y1="12526" x2="76953" y2="12526"/>
                        <a14:foregroundMark x1="76563" y1="11499" x2="76563" y2="11499"/>
                        <a14:foregroundMark x1="75000" y1="11910" x2="75000" y2="11910"/>
                        <a14:foregroundMark x1="74609" y1="10883" x2="74414" y2="14784"/>
                        <a14:foregroundMark x1="74219" y1="12936" x2="75195" y2="15195"/>
                        <a14:foregroundMark x1="77734" y1="13963" x2="81055" y2="16222"/>
                        <a14:foregroundMark x1="87305" y1="13142" x2="90039" y2="15811"/>
                        <a14:foregroundMark x1="78516" y1="72279" x2="78516" y2="72279"/>
                        <a14:foregroundMark x1="88672" y1="70021" x2="92188" y2="72074"/>
                        <a14:foregroundMark x1="94727" y1="71047" x2="94727" y2="71047"/>
                        <a14:foregroundMark x1="75781" y1="11704" x2="75781" y2="11704"/>
                        <a14:foregroundMark x1="83789" y1="12115" x2="74023" y2="16838"/>
                        <a14:foregroundMark x1="84180" y1="13347" x2="84375" y2="15606"/>
                        <a14:foregroundMark x1="54297" y1="3696" x2="54297" y2="3696"/>
                        <a14:foregroundMark x1="16992" y1="3285" x2="16992" y2="3285"/>
                        <a14:foregroundMark x1="54492" y1="24230" x2="54492" y2="24230"/>
                        <a14:foregroundMark x1="53125" y1="23819" x2="53125" y2="23819"/>
                        <a14:foregroundMark x1="50162" y1="3080" x2="49609" y2="3080"/>
                        <a14:foregroundMark x1="54492" y1="3080" x2="52128" y2="3080"/>
                        <a14:backgroundMark x1="2734" y1="63039" x2="2734" y2="63039"/>
                        <a14:backgroundMark x1="2344" y1="62423" x2="2539" y2="62834"/>
                        <a14:backgroundMark x1="66406" y1="76797" x2="65430" y2="78234"/>
                        <a14:backgroundMark x1="63867" y1="76386" x2="63281" y2="78850"/>
                        <a14:backgroundMark x1="52148" y1="1027" x2="53320" y2="1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3612" y="1412166"/>
            <a:ext cx="1456775" cy="13856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33997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6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03.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주요</a:t>
            </a:r>
            <a:r>
              <a:rPr sz="4600" spc="-76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4600" spc="-38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기능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주요기능</a:t>
            </a:r>
            <a:endParaRPr sz="140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1079500"/>
            <a:ext cx="2174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주요</a:t>
            </a:r>
            <a:r>
              <a:rPr sz="2000" spc="-2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200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기능</a:t>
            </a:r>
            <a:r>
              <a:rPr sz="2000" spc="-2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2000" spc="17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&amp;</a:t>
            </a:r>
            <a:r>
              <a:rPr sz="2000" spc="-2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2000" spc="-2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시나리오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3CA71C-A827-4344-A94B-D99ECF6DB71A}"/>
              </a:ext>
            </a:extLst>
          </p:cNvPr>
          <p:cNvGrpSpPr/>
          <p:nvPr/>
        </p:nvGrpSpPr>
        <p:grpSpPr>
          <a:xfrm>
            <a:off x="373471" y="2792629"/>
            <a:ext cx="8397058" cy="823162"/>
            <a:chOff x="1430857" y="4580991"/>
            <a:chExt cx="13654858" cy="1341524"/>
          </a:xfrm>
        </p:grpSpPr>
        <p:grpSp>
          <p:nvGrpSpPr>
            <p:cNvPr id="38" name="그룹 1003">
              <a:extLst>
                <a:ext uri="{FF2B5EF4-FFF2-40B4-BE49-F238E27FC236}">
                  <a16:creationId xmlns:a16="http://schemas.microsoft.com/office/drawing/2014/main" id="{06DAB7BE-E8BE-4C60-BA96-66F14777EA03}"/>
                </a:ext>
              </a:extLst>
            </p:cNvPr>
            <p:cNvGrpSpPr/>
            <p:nvPr/>
          </p:nvGrpSpPr>
          <p:grpSpPr>
            <a:xfrm>
              <a:off x="1460662" y="5679771"/>
              <a:ext cx="13625053" cy="164571"/>
              <a:chOff x="1460662" y="5679771"/>
              <a:chExt cx="13625053" cy="164571"/>
            </a:xfrm>
          </p:grpSpPr>
          <p:pic>
            <p:nvPicPr>
              <p:cNvPr id="39" name="Object 10">
                <a:extLst>
                  <a:ext uri="{FF2B5EF4-FFF2-40B4-BE49-F238E27FC236}">
                    <a16:creationId xmlns:a16="http://schemas.microsoft.com/office/drawing/2014/main" id="{66F387FA-1FED-4F43-8F6C-B04097E44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0662" y="5679771"/>
                <a:ext cx="13625053" cy="164571"/>
              </a:xfrm>
              <a:prstGeom prst="rect">
                <a:avLst/>
              </a:prstGeom>
            </p:spPr>
          </p:pic>
        </p:grpSp>
        <p:grpSp>
          <p:nvGrpSpPr>
            <p:cNvPr id="40" name="그룹 1004">
              <a:extLst>
                <a:ext uri="{FF2B5EF4-FFF2-40B4-BE49-F238E27FC236}">
                  <a16:creationId xmlns:a16="http://schemas.microsoft.com/office/drawing/2014/main" id="{5AAF0FC3-F0AD-47FC-9E44-1403E2E0AF7F}"/>
                </a:ext>
              </a:extLst>
            </p:cNvPr>
            <p:cNvGrpSpPr/>
            <p:nvPr/>
          </p:nvGrpSpPr>
          <p:grpSpPr>
            <a:xfrm>
              <a:off x="3524783" y="5609675"/>
              <a:ext cx="312840" cy="312840"/>
              <a:chOff x="3524783" y="5609675"/>
              <a:chExt cx="312840" cy="312840"/>
            </a:xfrm>
          </p:grpSpPr>
          <p:pic>
            <p:nvPicPr>
              <p:cNvPr id="41" name="Object 13">
                <a:extLst>
                  <a:ext uri="{FF2B5EF4-FFF2-40B4-BE49-F238E27FC236}">
                    <a16:creationId xmlns:a16="http://schemas.microsoft.com/office/drawing/2014/main" id="{29CC20C0-7B90-4E6B-89D5-CE1FD4A72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24783" y="5609675"/>
                <a:ext cx="312840" cy="312840"/>
              </a:xfrm>
              <a:prstGeom prst="rect">
                <a:avLst/>
              </a:prstGeom>
            </p:spPr>
          </p:pic>
        </p:grpSp>
        <p:pic>
          <p:nvPicPr>
            <p:cNvPr id="42" name="Object 17">
              <a:extLst>
                <a:ext uri="{FF2B5EF4-FFF2-40B4-BE49-F238E27FC236}">
                  <a16:creationId xmlns:a16="http://schemas.microsoft.com/office/drawing/2014/main" id="{B86EA6E7-266B-4B17-BFB0-6105D9D8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370" y="4580991"/>
              <a:ext cx="1055118" cy="1275292"/>
            </a:xfrm>
            <a:prstGeom prst="rect">
              <a:avLst/>
            </a:prstGeom>
          </p:spPr>
        </p:pic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F4746654-D190-416E-BB61-8BF44A5381E7}"/>
                </a:ext>
              </a:extLst>
            </p:cNvPr>
            <p:cNvGrpSpPr/>
            <p:nvPr/>
          </p:nvGrpSpPr>
          <p:grpSpPr>
            <a:xfrm>
              <a:off x="8281515" y="5609675"/>
              <a:ext cx="312840" cy="312840"/>
              <a:chOff x="8281515" y="5609675"/>
              <a:chExt cx="312840" cy="312840"/>
            </a:xfrm>
          </p:grpSpPr>
          <p:pic>
            <p:nvPicPr>
              <p:cNvPr id="44" name="Object 19">
                <a:extLst>
                  <a:ext uri="{FF2B5EF4-FFF2-40B4-BE49-F238E27FC236}">
                    <a16:creationId xmlns:a16="http://schemas.microsoft.com/office/drawing/2014/main" id="{AA433BD4-73A4-4949-B132-4B0FF1D2F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81515" y="5609675"/>
                <a:ext cx="312840" cy="312840"/>
              </a:xfrm>
              <a:prstGeom prst="rect">
                <a:avLst/>
              </a:prstGeom>
            </p:spPr>
          </p:pic>
        </p:grpSp>
        <p:pic>
          <p:nvPicPr>
            <p:cNvPr id="45" name="Object 23">
              <a:extLst>
                <a:ext uri="{FF2B5EF4-FFF2-40B4-BE49-F238E27FC236}">
                  <a16:creationId xmlns:a16="http://schemas.microsoft.com/office/drawing/2014/main" id="{985C3A09-01D9-4A5D-8A9B-8CCBA19E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0102" y="4580991"/>
              <a:ext cx="1101666" cy="1275292"/>
            </a:xfrm>
            <a:prstGeom prst="rect">
              <a:avLst/>
            </a:prstGeom>
          </p:spPr>
        </p:pic>
        <p:grpSp>
          <p:nvGrpSpPr>
            <p:cNvPr id="46" name="그룹 1006">
              <a:extLst>
                <a:ext uri="{FF2B5EF4-FFF2-40B4-BE49-F238E27FC236}">
                  <a16:creationId xmlns:a16="http://schemas.microsoft.com/office/drawing/2014/main" id="{AC3BA87E-4A12-4C32-95B5-42B5E8195D26}"/>
                </a:ext>
              </a:extLst>
            </p:cNvPr>
            <p:cNvGrpSpPr/>
            <p:nvPr/>
          </p:nvGrpSpPr>
          <p:grpSpPr>
            <a:xfrm>
              <a:off x="13038247" y="5609675"/>
              <a:ext cx="312840" cy="312840"/>
              <a:chOff x="13038247" y="5609675"/>
              <a:chExt cx="312840" cy="312840"/>
            </a:xfrm>
          </p:grpSpPr>
          <p:pic>
            <p:nvPicPr>
              <p:cNvPr id="47" name="Object 25">
                <a:extLst>
                  <a:ext uri="{FF2B5EF4-FFF2-40B4-BE49-F238E27FC236}">
                    <a16:creationId xmlns:a16="http://schemas.microsoft.com/office/drawing/2014/main" id="{4E4749F6-8683-43A0-AB85-3C5AA662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38247" y="5609675"/>
                <a:ext cx="312840" cy="312840"/>
              </a:xfrm>
              <a:prstGeom prst="rect">
                <a:avLst/>
              </a:prstGeom>
            </p:spPr>
          </p:pic>
        </p:grpSp>
        <p:pic>
          <p:nvPicPr>
            <p:cNvPr id="48" name="Object 29">
              <a:extLst>
                <a:ext uri="{FF2B5EF4-FFF2-40B4-BE49-F238E27FC236}">
                  <a16:creationId xmlns:a16="http://schemas.microsoft.com/office/drawing/2014/main" id="{D65E6CEF-4D9C-47D2-B635-76FA4ACB7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6834" y="4580991"/>
              <a:ext cx="1094652" cy="1275292"/>
            </a:xfrm>
            <a:prstGeom prst="rect">
              <a:avLst/>
            </a:prstGeom>
          </p:spPr>
        </p:pic>
        <p:grpSp>
          <p:nvGrpSpPr>
            <p:cNvPr id="49" name="그룹 1007">
              <a:extLst>
                <a:ext uri="{FF2B5EF4-FFF2-40B4-BE49-F238E27FC236}">
                  <a16:creationId xmlns:a16="http://schemas.microsoft.com/office/drawing/2014/main" id="{EE0A9FD0-1F4E-423A-8A3B-87BA7F72B682}"/>
                </a:ext>
              </a:extLst>
            </p:cNvPr>
            <p:cNvGrpSpPr/>
            <p:nvPr/>
          </p:nvGrpSpPr>
          <p:grpSpPr>
            <a:xfrm>
              <a:off x="1430857" y="5630333"/>
              <a:ext cx="271524" cy="271524"/>
              <a:chOff x="1430857" y="5630333"/>
              <a:chExt cx="271524" cy="271524"/>
            </a:xfrm>
          </p:grpSpPr>
          <p:pic>
            <p:nvPicPr>
              <p:cNvPr id="50" name="Object 31">
                <a:extLst>
                  <a:ext uri="{FF2B5EF4-FFF2-40B4-BE49-F238E27FC236}">
                    <a16:creationId xmlns:a16="http://schemas.microsoft.com/office/drawing/2014/main" id="{10A033EC-83A3-4E99-94E6-BBA71154F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0857" y="5630333"/>
                <a:ext cx="271524" cy="271524"/>
              </a:xfrm>
              <a:prstGeom prst="rect">
                <a:avLst/>
              </a:prstGeom>
            </p:spPr>
          </p:pic>
        </p:grpSp>
        <p:grpSp>
          <p:nvGrpSpPr>
            <p:cNvPr id="51" name="그룹 1009">
              <a:extLst>
                <a:ext uri="{FF2B5EF4-FFF2-40B4-BE49-F238E27FC236}">
                  <a16:creationId xmlns:a16="http://schemas.microsoft.com/office/drawing/2014/main" id="{35C41A9C-9DA2-4604-AB7C-3E74F6A2AE46}"/>
                </a:ext>
              </a:extLst>
            </p:cNvPr>
            <p:cNvGrpSpPr/>
            <p:nvPr/>
          </p:nvGrpSpPr>
          <p:grpSpPr>
            <a:xfrm>
              <a:off x="5973427" y="5632152"/>
              <a:ext cx="271524" cy="271524"/>
              <a:chOff x="5973427" y="5632152"/>
              <a:chExt cx="271524" cy="271524"/>
            </a:xfrm>
          </p:grpSpPr>
          <p:pic>
            <p:nvPicPr>
              <p:cNvPr id="52" name="Object 37">
                <a:extLst>
                  <a:ext uri="{FF2B5EF4-FFF2-40B4-BE49-F238E27FC236}">
                    <a16:creationId xmlns:a16="http://schemas.microsoft.com/office/drawing/2014/main" id="{C28E224D-776E-4A21-A487-2197AF245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73427" y="5632152"/>
                <a:ext cx="271524" cy="271524"/>
              </a:xfrm>
              <a:prstGeom prst="rect">
                <a:avLst/>
              </a:prstGeom>
            </p:spPr>
          </p:pic>
        </p:grpSp>
        <p:grpSp>
          <p:nvGrpSpPr>
            <p:cNvPr id="53" name="그룹 1010">
              <a:extLst>
                <a:ext uri="{FF2B5EF4-FFF2-40B4-BE49-F238E27FC236}">
                  <a16:creationId xmlns:a16="http://schemas.microsoft.com/office/drawing/2014/main" id="{954345B3-3CF7-4719-B795-F7F9D48DA902}"/>
                </a:ext>
              </a:extLst>
            </p:cNvPr>
            <p:cNvGrpSpPr/>
            <p:nvPr/>
          </p:nvGrpSpPr>
          <p:grpSpPr>
            <a:xfrm>
              <a:off x="10646873" y="5632152"/>
              <a:ext cx="271524" cy="271524"/>
              <a:chOff x="10646873" y="5632152"/>
              <a:chExt cx="271524" cy="271524"/>
            </a:xfrm>
          </p:grpSpPr>
          <p:pic>
            <p:nvPicPr>
              <p:cNvPr id="54" name="Object 40">
                <a:extLst>
                  <a:ext uri="{FF2B5EF4-FFF2-40B4-BE49-F238E27FC236}">
                    <a16:creationId xmlns:a16="http://schemas.microsoft.com/office/drawing/2014/main" id="{443F14B7-0973-4897-B934-3DACB191B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6873" y="5632152"/>
                <a:ext cx="271524" cy="271524"/>
              </a:xfrm>
              <a:prstGeom prst="rect">
                <a:avLst/>
              </a:prstGeom>
            </p:spPr>
          </p:pic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79700C-5D5D-4B8C-A053-2DB242B88388}"/>
              </a:ext>
            </a:extLst>
          </p:cNvPr>
          <p:cNvGrpSpPr/>
          <p:nvPr/>
        </p:nvGrpSpPr>
        <p:grpSpPr>
          <a:xfrm>
            <a:off x="685800" y="3822023"/>
            <a:ext cx="7620000" cy="574460"/>
            <a:chOff x="2063496" y="6267791"/>
            <a:chExt cx="12084289" cy="710596"/>
          </a:xfrm>
        </p:grpSpPr>
        <p:pic>
          <p:nvPicPr>
            <p:cNvPr id="56" name="Object 15">
              <a:extLst>
                <a:ext uri="{FF2B5EF4-FFF2-40B4-BE49-F238E27FC236}">
                  <a16:creationId xmlns:a16="http://schemas.microsoft.com/office/drawing/2014/main" id="{B130491B-CE13-43F3-BF61-212460EC5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3496" y="6267791"/>
              <a:ext cx="2586249" cy="710596"/>
            </a:xfrm>
            <a:prstGeom prst="rect">
              <a:avLst/>
            </a:prstGeom>
          </p:spPr>
        </p:pic>
        <p:pic>
          <p:nvPicPr>
            <p:cNvPr id="57" name="Object 21">
              <a:extLst>
                <a:ext uri="{FF2B5EF4-FFF2-40B4-BE49-F238E27FC236}">
                  <a16:creationId xmlns:a16="http://schemas.microsoft.com/office/drawing/2014/main" id="{ED00392C-D5D0-4657-8378-4F986A73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0229" y="6267791"/>
              <a:ext cx="2073377" cy="710596"/>
            </a:xfrm>
            <a:prstGeom prst="rect">
              <a:avLst/>
            </a:prstGeom>
          </p:spPr>
        </p:pic>
        <p:pic>
          <p:nvPicPr>
            <p:cNvPr id="58" name="Object 27">
              <a:extLst>
                <a:ext uri="{FF2B5EF4-FFF2-40B4-BE49-F238E27FC236}">
                  <a16:creationId xmlns:a16="http://schemas.microsoft.com/office/drawing/2014/main" id="{B91C9646-A35B-4A09-B5E2-41B67741F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76991" y="6267791"/>
              <a:ext cx="2570794" cy="710596"/>
            </a:xfrm>
            <a:prstGeom prst="rect">
              <a:avLst/>
            </a:prstGeom>
          </p:spPr>
        </p:pic>
      </p:grpSp>
      <p:sp>
        <p:nvSpPr>
          <p:cNvPr id="61" name="object 4">
            <a:extLst>
              <a:ext uri="{FF2B5EF4-FFF2-40B4-BE49-F238E27FC236}">
                <a16:creationId xmlns:a16="http://schemas.microsoft.com/office/drawing/2014/main" id="{D47139B4-6C0E-404E-84F6-920BB83AD3DD}"/>
              </a:ext>
            </a:extLst>
          </p:cNvPr>
          <p:cNvSpPr txBox="1">
            <a:spLocks/>
          </p:cNvSpPr>
          <p:nvPr/>
        </p:nvSpPr>
        <p:spPr>
          <a:xfrm>
            <a:off x="535244" y="4602715"/>
            <a:ext cx="2715168" cy="721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355600" indent="-342900" latinLnBrk="0">
              <a:lnSpc>
                <a:spcPct val="150000"/>
              </a:lnSpc>
              <a:spcBef>
                <a:spcPts val="100"/>
              </a:spcBef>
              <a:buFontTx/>
              <a:buChar char="-"/>
            </a:pP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사물 인식 </a:t>
            </a:r>
            <a:r>
              <a:rPr lang="en-US" altLang="ko-KR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&amp; </a:t>
            </a: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글자 인식</a:t>
            </a:r>
            <a:endParaRPr lang="en-US" altLang="ko-KR" sz="16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55600" indent="-342900" latinLnBrk="0">
              <a:lnSpc>
                <a:spcPct val="150000"/>
              </a:lnSpc>
              <a:spcBef>
                <a:spcPts val="100"/>
              </a:spcBef>
              <a:buFontTx/>
              <a:buChar char="-"/>
            </a:pP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예문 생성</a:t>
            </a:r>
            <a:endParaRPr lang="en-US" altLang="ko-KR" sz="16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B0FB5269-C860-4848-A012-BE3B985D2AAC}"/>
              </a:ext>
            </a:extLst>
          </p:cNvPr>
          <p:cNvSpPr txBox="1">
            <a:spLocks/>
          </p:cNvSpPr>
          <p:nvPr/>
        </p:nvSpPr>
        <p:spPr>
          <a:xfrm>
            <a:off x="3942481" y="4633266"/>
            <a:ext cx="169631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355600" indent="-342900" latinLnBrk="0">
              <a:spcBef>
                <a:spcPts val="100"/>
              </a:spcBef>
              <a:buFontTx/>
              <a:buChar char="-"/>
            </a:pP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음성 발화</a:t>
            </a:r>
            <a:endParaRPr lang="en-US" altLang="ko-KR" sz="16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63" name="object 4">
            <a:extLst>
              <a:ext uri="{FF2B5EF4-FFF2-40B4-BE49-F238E27FC236}">
                <a16:creationId xmlns:a16="http://schemas.microsoft.com/office/drawing/2014/main" id="{3FC3859B-ED45-4C7F-BC5C-B6CD2FEF3B72}"/>
              </a:ext>
            </a:extLst>
          </p:cNvPr>
          <p:cNvSpPr txBox="1">
            <a:spLocks/>
          </p:cNvSpPr>
          <p:nvPr/>
        </p:nvSpPr>
        <p:spPr>
          <a:xfrm>
            <a:off x="6764239" y="4643355"/>
            <a:ext cx="1998778" cy="721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355600" indent="-342900" latinLnBrk="0">
              <a:lnSpc>
                <a:spcPct val="150000"/>
              </a:lnSpc>
              <a:spcBef>
                <a:spcPts val="100"/>
              </a:spcBef>
              <a:buFontTx/>
              <a:buChar char="-"/>
            </a:pP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나만의 단어장</a:t>
            </a:r>
            <a:endParaRPr lang="en-US" altLang="ko-KR" sz="16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55600" indent="-342900" latinLnBrk="0">
              <a:lnSpc>
                <a:spcPct val="150000"/>
              </a:lnSpc>
              <a:spcBef>
                <a:spcPts val="100"/>
              </a:spcBef>
              <a:buFontTx/>
              <a:buChar char="-"/>
            </a:pPr>
            <a:r>
              <a:rPr lang="ko-KR" altLang="en-US" sz="16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따라 쓰기</a:t>
            </a:r>
            <a:endParaRPr lang="en-US" altLang="ko-KR" sz="16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33997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6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04.</a:t>
            </a:r>
            <a:endParaRPr sz="460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구현</a:t>
            </a:r>
            <a:r>
              <a:rPr sz="4600" spc="-76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4600" spc="-38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기술</a:t>
            </a:r>
            <a:endParaRPr sz="460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ADF401-57D3-4210-AB2D-590E6567F2A0}"/>
              </a:ext>
            </a:extLst>
          </p:cNvPr>
          <p:cNvGrpSpPr/>
          <p:nvPr/>
        </p:nvGrpSpPr>
        <p:grpSpPr>
          <a:xfrm>
            <a:off x="304800" y="2293188"/>
            <a:ext cx="8515603" cy="4009804"/>
            <a:chOff x="266882" y="735844"/>
            <a:chExt cx="11506524" cy="572664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2DEFB7-6681-42A2-8CA2-7F2E69DBFF4A}"/>
                </a:ext>
              </a:extLst>
            </p:cNvPr>
            <p:cNvGrpSpPr/>
            <p:nvPr/>
          </p:nvGrpSpPr>
          <p:grpSpPr>
            <a:xfrm>
              <a:off x="5988241" y="3939851"/>
              <a:ext cx="974353" cy="595454"/>
              <a:chOff x="6557481" y="3388472"/>
              <a:chExt cx="982664" cy="601488"/>
            </a:xfrm>
          </p:grpSpPr>
          <p:sp>
            <p:nvSpPr>
              <p:cNvPr id="46" name="화살표: 오른쪽 45">
                <a:extLst>
                  <a:ext uri="{FF2B5EF4-FFF2-40B4-BE49-F238E27FC236}">
                    <a16:creationId xmlns:a16="http://schemas.microsoft.com/office/drawing/2014/main" id="{A72E0C74-EA07-48E3-95CA-08387F6FA2C0}"/>
                  </a:ext>
                </a:extLst>
              </p:cNvPr>
              <p:cNvSpPr/>
              <p:nvPr/>
            </p:nvSpPr>
            <p:spPr>
              <a:xfrm>
                <a:off x="6557481" y="3388472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139B4A91-4472-47DD-8CB8-76F59901370A}"/>
                  </a:ext>
                </a:extLst>
              </p:cNvPr>
              <p:cNvSpPr/>
              <p:nvPr/>
            </p:nvSpPr>
            <p:spPr>
              <a:xfrm rot="10800000">
                <a:off x="6557481" y="3817175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C66CC45-F905-4DFC-8DC0-60DB835BEBFC}"/>
                </a:ext>
              </a:extLst>
            </p:cNvPr>
            <p:cNvGrpSpPr/>
            <p:nvPr/>
          </p:nvGrpSpPr>
          <p:grpSpPr>
            <a:xfrm>
              <a:off x="4148367" y="3312770"/>
              <a:ext cx="1586146" cy="1845337"/>
              <a:chOff x="6702412" y="2736120"/>
              <a:chExt cx="1599670" cy="186403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5AE99C3-3FF6-4BDB-BD7E-BD3F78E24A39}"/>
                  </a:ext>
                </a:extLst>
              </p:cNvPr>
              <p:cNvGrpSpPr/>
              <p:nvPr/>
            </p:nvGrpSpPr>
            <p:grpSpPr>
              <a:xfrm>
                <a:off x="6702412" y="2736120"/>
                <a:ext cx="1599670" cy="1780869"/>
                <a:chOff x="4636698" y="2658513"/>
                <a:chExt cx="1599670" cy="1780869"/>
              </a:xfrm>
            </p:grpSpPr>
            <p:sp>
              <p:nvSpPr>
                <p:cNvPr id="44" name="Rectangle 2">
                  <a:extLst>
                    <a:ext uri="{FF2B5EF4-FFF2-40B4-BE49-F238E27FC236}">
                      <a16:creationId xmlns:a16="http://schemas.microsoft.com/office/drawing/2014/main" id="{E59840D5-DE3C-4B20-912F-3DDA40093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6698" y="4084176"/>
                  <a:ext cx="1599670" cy="3552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altLang="ko-KR" sz="1000" b="1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Android Studio</a:t>
                  </a:r>
                  <a:endParaRPr lang="ko-KR" altLang="en-US" sz="1000" b="1" dirty="0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pic>
              <p:nvPicPr>
                <p:cNvPr id="45" name="Picture 6" descr="Android Studio 4.1로 오면서 사라진 Kotlin extension 대응법">
                  <a:extLst>
                    <a:ext uri="{FF2B5EF4-FFF2-40B4-BE49-F238E27FC236}">
                      <a16:creationId xmlns:a16="http://schemas.microsoft.com/office/drawing/2014/main" id="{05F5DA95-C117-41EF-8595-BA1322C763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51630" y="2658513"/>
                  <a:ext cx="1526000" cy="17140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B48665C4-D235-4246-A4D6-4B95837B0BBF}"/>
                  </a:ext>
                </a:extLst>
              </p:cNvPr>
              <p:cNvSpPr/>
              <p:nvPr/>
            </p:nvSpPr>
            <p:spPr>
              <a:xfrm>
                <a:off x="6739782" y="2977122"/>
                <a:ext cx="1464113" cy="1623032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9FF49A-AF1C-4830-BF1A-D71422942BAA}"/>
                </a:ext>
              </a:extLst>
            </p:cNvPr>
            <p:cNvGrpSpPr/>
            <p:nvPr/>
          </p:nvGrpSpPr>
          <p:grpSpPr>
            <a:xfrm>
              <a:off x="2837675" y="3939851"/>
              <a:ext cx="974353" cy="595454"/>
              <a:chOff x="6557481" y="3388472"/>
              <a:chExt cx="982664" cy="601488"/>
            </a:xfrm>
          </p:grpSpPr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E03BC0BA-0D05-4FAF-A451-0CD0C88CB5CE}"/>
                  </a:ext>
                </a:extLst>
              </p:cNvPr>
              <p:cNvSpPr/>
              <p:nvPr/>
            </p:nvSpPr>
            <p:spPr>
              <a:xfrm>
                <a:off x="6557481" y="3388472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C9EAC884-E3C4-43C9-A909-D79B9889CB43}"/>
                  </a:ext>
                </a:extLst>
              </p:cNvPr>
              <p:cNvSpPr/>
              <p:nvPr/>
            </p:nvSpPr>
            <p:spPr>
              <a:xfrm rot="10800000">
                <a:off x="6557481" y="3817175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B4E403E-34CC-4CBB-BA44-09E96B8A2983}"/>
                </a:ext>
              </a:extLst>
            </p:cNvPr>
            <p:cNvGrpSpPr/>
            <p:nvPr/>
          </p:nvGrpSpPr>
          <p:grpSpPr>
            <a:xfrm>
              <a:off x="266882" y="2558832"/>
              <a:ext cx="2255061" cy="3903653"/>
              <a:chOff x="436819" y="2099099"/>
              <a:chExt cx="2274295" cy="394321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B2D989C-A300-4412-8F11-EF7DAF51DC39}"/>
                  </a:ext>
                </a:extLst>
              </p:cNvPr>
              <p:cNvGrpSpPr/>
              <p:nvPr/>
            </p:nvGrpSpPr>
            <p:grpSpPr>
              <a:xfrm>
                <a:off x="590730" y="2309265"/>
                <a:ext cx="1905000" cy="3733044"/>
                <a:chOff x="1367102" y="2474057"/>
                <a:chExt cx="1905000" cy="3733044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B620DFB0-7978-4E31-979C-EDC848AB0719}"/>
                    </a:ext>
                  </a:extLst>
                </p:cNvPr>
                <p:cNvGrpSpPr/>
                <p:nvPr/>
              </p:nvGrpSpPr>
              <p:grpSpPr>
                <a:xfrm>
                  <a:off x="1367102" y="2474057"/>
                  <a:ext cx="1905000" cy="2990151"/>
                  <a:chOff x="1589581" y="2541169"/>
                  <a:chExt cx="1905000" cy="2990151"/>
                </a:xfrm>
              </p:grpSpPr>
              <p:pic>
                <p:nvPicPr>
                  <p:cNvPr id="38" name="Picture 22" descr="스마트폰, 핸드폰, 스마트폰그림, 손, 핸드폰누끼, 사진,이미지,일러스트,캘리그라피 - pepper83작가">
                    <a:extLst>
                      <a:ext uri="{FF2B5EF4-FFF2-40B4-BE49-F238E27FC236}">
                        <a16:creationId xmlns:a16="http://schemas.microsoft.com/office/drawing/2014/main" id="{887D07D8-3321-433C-A82A-4D4DA3EBA6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0132" y="2541169"/>
                    <a:ext cx="1357650" cy="13810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4" descr="Linux : User 생성 방법, 예제, 명령어(useradd Command)">
                    <a:extLst>
                      <a:ext uri="{FF2B5EF4-FFF2-40B4-BE49-F238E27FC236}">
                        <a16:creationId xmlns:a16="http://schemas.microsoft.com/office/drawing/2014/main" id="{5A618AF7-5704-42E1-9610-F764BCFB01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9581" y="3626320"/>
                    <a:ext cx="1905000" cy="1905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" name="Rectangle 2">
                  <a:extLst>
                    <a:ext uri="{FF2B5EF4-FFF2-40B4-BE49-F238E27FC236}">
                      <a16:creationId xmlns:a16="http://schemas.microsoft.com/office/drawing/2014/main" id="{4B94598F-DAC4-4BD9-8140-B3BCED7DF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7975" y="5674291"/>
                  <a:ext cx="1237003" cy="5328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altLang="ko-KR" b="1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Client</a:t>
                  </a:r>
                  <a:endParaRPr lang="ko-KR" altLang="en-US" sz="1000" b="1" dirty="0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931A7E2C-5BD2-449D-8A21-F334891D4AF5}"/>
                  </a:ext>
                </a:extLst>
              </p:cNvPr>
              <p:cNvSpPr/>
              <p:nvPr/>
            </p:nvSpPr>
            <p:spPr>
              <a:xfrm>
                <a:off x="436819" y="2099099"/>
                <a:ext cx="2274295" cy="3200318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6948B-B436-4325-B6DF-66AF9BB0292D}"/>
                </a:ext>
              </a:extLst>
            </p:cNvPr>
            <p:cNvGrpSpPr/>
            <p:nvPr/>
          </p:nvGrpSpPr>
          <p:grpSpPr>
            <a:xfrm>
              <a:off x="7175557" y="1927449"/>
              <a:ext cx="4597849" cy="4196057"/>
              <a:chOff x="7563039" y="1511771"/>
              <a:chExt cx="4386536" cy="3963881"/>
            </a:xfrm>
          </p:grpSpPr>
          <p:pic>
            <p:nvPicPr>
              <p:cNvPr id="24" name="Picture 16" descr="클라우드 서비스 | 클라우드 컴퓨팅 솔루션| Amazon Web Services">
                <a:extLst>
                  <a:ext uri="{FF2B5EF4-FFF2-40B4-BE49-F238E27FC236}">
                    <a16:creationId xmlns:a16="http://schemas.microsoft.com/office/drawing/2014/main" id="{C3EA746E-A47E-4EDB-8B16-3BF948E4D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0394" y="1511771"/>
                <a:ext cx="1639081" cy="102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3D3C1E9-7627-4FA3-8E7F-C2A54D707F25}"/>
                  </a:ext>
                </a:extLst>
              </p:cNvPr>
              <p:cNvGrpSpPr/>
              <p:nvPr/>
            </p:nvGrpSpPr>
            <p:grpSpPr>
              <a:xfrm>
                <a:off x="7751901" y="2429707"/>
                <a:ext cx="4031357" cy="2910548"/>
                <a:chOff x="8062023" y="2278722"/>
                <a:chExt cx="4031357" cy="2910548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DE82047-E85F-44ED-956A-14E78A91EE07}"/>
                    </a:ext>
                  </a:extLst>
                </p:cNvPr>
                <p:cNvGrpSpPr/>
                <p:nvPr/>
              </p:nvGrpSpPr>
              <p:grpSpPr>
                <a:xfrm>
                  <a:off x="9955505" y="2278722"/>
                  <a:ext cx="2137875" cy="2910548"/>
                  <a:chOff x="8788634" y="2621034"/>
                  <a:chExt cx="2137875" cy="2910548"/>
                </a:xfrm>
              </p:grpSpPr>
              <p:pic>
                <p:nvPicPr>
                  <p:cNvPr id="31" name="Picture 12" descr="TensorFlow">
                    <a:extLst>
                      <a:ext uri="{FF2B5EF4-FFF2-40B4-BE49-F238E27FC236}">
                        <a16:creationId xmlns:a16="http://schemas.microsoft.com/office/drawing/2014/main" id="{8428252F-A6AC-44FA-B44C-7153499D55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7261" y="4144667"/>
                    <a:ext cx="1251703" cy="7354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B6446007-AE71-4F6E-9224-C8150ABD8774}"/>
                      </a:ext>
                    </a:extLst>
                  </p:cNvPr>
                  <p:cNvSpPr/>
                  <p:nvPr/>
                </p:nvSpPr>
                <p:spPr>
                  <a:xfrm>
                    <a:off x="8788634" y="2621034"/>
                    <a:ext cx="2137875" cy="2339065"/>
                  </a:xfrm>
                  <a:prstGeom prst="roundRect">
                    <a:avLst/>
                  </a:prstGeom>
                  <a:no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33" name="Rectangle 2">
                    <a:extLst>
                      <a:ext uri="{FF2B5EF4-FFF2-40B4-BE49-F238E27FC236}">
                        <a16:creationId xmlns:a16="http://schemas.microsoft.com/office/drawing/2014/main" id="{11A37277-3A3F-4AD9-8FB1-2056209D96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518404" y="5033302"/>
                    <a:ext cx="785874" cy="49828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altLang="ko-KR" b="1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rPr>
                      <a:t>API</a:t>
                    </a:r>
                    <a:endParaRPr lang="ko-KR" altLang="en-US" sz="1000" b="1" dirty="0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  <p:pic>
              <p:nvPicPr>
                <p:cNvPr id="28" name="Picture 14" descr="Flask Logo Icon - Download in Flat Style">
                  <a:extLst>
                    <a:ext uri="{FF2B5EF4-FFF2-40B4-BE49-F238E27FC236}">
                      <a16:creationId xmlns:a16="http://schemas.microsoft.com/office/drawing/2014/main" id="{672A3C2A-306E-4F8E-B3E3-72D0BA24D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2023" y="3021863"/>
                  <a:ext cx="982031" cy="1025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화살표: 오른쪽 28">
                  <a:extLst>
                    <a:ext uri="{FF2B5EF4-FFF2-40B4-BE49-F238E27FC236}">
                      <a16:creationId xmlns:a16="http://schemas.microsoft.com/office/drawing/2014/main" id="{2C8D3D60-32BB-499A-863B-DD8018B150D3}"/>
                    </a:ext>
                  </a:extLst>
                </p:cNvPr>
                <p:cNvSpPr/>
                <p:nvPr/>
              </p:nvSpPr>
              <p:spPr>
                <a:xfrm rot="20578706">
                  <a:off x="9163244" y="3236957"/>
                  <a:ext cx="667227" cy="12317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sp>
              <p:nvSpPr>
                <p:cNvPr id="30" name="화살표: 오른쪽 29">
                  <a:extLst>
                    <a:ext uri="{FF2B5EF4-FFF2-40B4-BE49-F238E27FC236}">
                      <a16:creationId xmlns:a16="http://schemas.microsoft.com/office/drawing/2014/main" id="{D49DDAC1-8CCE-4A44-A630-4F6F9F98487E}"/>
                    </a:ext>
                  </a:extLst>
                </p:cNvPr>
                <p:cNvSpPr/>
                <p:nvPr/>
              </p:nvSpPr>
              <p:spPr>
                <a:xfrm rot="1520602">
                  <a:off x="9166166" y="3671625"/>
                  <a:ext cx="667227" cy="12317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</p:grp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F9C622F7-1FBF-4769-A946-D26F7244CEFE}"/>
                  </a:ext>
                </a:extLst>
              </p:cNvPr>
              <p:cNvSpPr/>
              <p:nvPr/>
            </p:nvSpPr>
            <p:spPr>
              <a:xfrm>
                <a:off x="7563039" y="2081099"/>
                <a:ext cx="4386536" cy="3394553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C8E350B-DAB9-4E70-8251-CE75157C0DE5}"/>
                </a:ext>
              </a:extLst>
            </p:cNvPr>
            <p:cNvGrpSpPr/>
            <p:nvPr/>
          </p:nvGrpSpPr>
          <p:grpSpPr>
            <a:xfrm rot="5400000">
              <a:off x="4414837" y="2469164"/>
              <a:ext cx="974354" cy="595454"/>
              <a:chOff x="6557481" y="3388472"/>
              <a:chExt cx="982664" cy="601488"/>
            </a:xfrm>
          </p:grpSpPr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057DADA9-CBC9-49E2-A8CE-5C10A5E3C9F5}"/>
                  </a:ext>
                </a:extLst>
              </p:cNvPr>
              <p:cNvSpPr/>
              <p:nvPr/>
            </p:nvSpPr>
            <p:spPr>
              <a:xfrm>
                <a:off x="6557481" y="3388472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14B3ACAF-4450-4D17-9629-65E5067D29C7}"/>
                  </a:ext>
                </a:extLst>
              </p:cNvPr>
              <p:cNvSpPr/>
              <p:nvPr/>
            </p:nvSpPr>
            <p:spPr>
              <a:xfrm rot="10800000">
                <a:off x="6557481" y="3817175"/>
                <a:ext cx="982664" cy="17278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pic>
          <p:nvPicPr>
            <p:cNvPr id="17" name="Picture 8" descr="Android Developers Blog: On-device machine learning solutions with ML Kit,  now even easier to use">
              <a:extLst>
                <a:ext uri="{FF2B5EF4-FFF2-40B4-BE49-F238E27FC236}">
                  <a16:creationId xmlns:a16="http://schemas.microsoft.com/office/drawing/2014/main" id="{B43E94F7-A4A2-4632-B80E-8D1E0FEB4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857" y="1589034"/>
              <a:ext cx="1053605" cy="338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3DB0DE4-BC89-45FB-B54E-8997D2CDDCFF}"/>
                </a:ext>
              </a:extLst>
            </p:cNvPr>
            <p:cNvSpPr/>
            <p:nvPr/>
          </p:nvSpPr>
          <p:spPr>
            <a:xfrm>
              <a:off x="4051005" y="735844"/>
              <a:ext cx="1586142" cy="136319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158D597-4FAB-47F8-BB77-46044E590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61954" y="3939851"/>
              <a:ext cx="1546104" cy="44271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3DF35E-BA18-4D38-B5BD-3A27BF3E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85418" y="925939"/>
              <a:ext cx="1326001" cy="50436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AF881D-500F-4C1E-8751-BAFA77F5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058" y="3125603"/>
              <a:ext cx="1513472" cy="553482"/>
            </a:xfrm>
            <a:prstGeom prst="rect">
              <a:avLst/>
            </a:prstGeom>
          </p:spPr>
        </p:pic>
      </p:grpSp>
      <p:sp>
        <p:nvSpPr>
          <p:cNvPr id="48" name="object 3">
            <a:extLst>
              <a:ext uri="{FF2B5EF4-FFF2-40B4-BE49-F238E27FC236}">
                <a16:creationId xmlns:a16="http://schemas.microsoft.com/office/drawing/2014/main" id="{5FD9ABA5-C994-4A77-8F32-4912F5F898DE}"/>
              </a:ext>
            </a:extLst>
          </p:cNvPr>
          <p:cNvSpPr txBox="1">
            <a:spLocks/>
          </p:cNvSpPr>
          <p:nvPr/>
        </p:nvSpPr>
        <p:spPr>
          <a:xfrm>
            <a:off x="914400" y="1282700"/>
            <a:ext cx="201404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2000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시스템</a:t>
            </a:r>
            <a:r>
              <a:rPr lang="ko-KR" altLang="en-US" sz="2000" kern="0" spc="-33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lang="ko-KR" altLang="en-US" sz="2000" kern="0" spc="-195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아키텍쳐</a:t>
            </a:r>
            <a:endParaRPr lang="ko-KR" altLang="en-US" sz="20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396D2F19-5EC8-4EAA-9BD9-98F3EE6A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77" y="2513241"/>
            <a:ext cx="6684246" cy="2861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C354F07-288C-4B99-AA73-6ADBEA33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877" y="1828800"/>
            <a:ext cx="4637523" cy="307777"/>
          </a:xfrm>
        </p:spPr>
        <p:txBody>
          <a:bodyPr/>
          <a:lstStyle/>
          <a:p>
            <a:r>
              <a:rPr lang="ko-KR" altLang="en-US" sz="200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이미지 </a:t>
            </a:r>
            <a:r>
              <a:rPr lang="ko-KR" altLang="en-US" sz="2000" dirty="0" err="1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캡셔닝</a:t>
            </a:r>
            <a:r>
              <a:rPr lang="en-US" altLang="ko-KR" sz="200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(image captioning)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제목 19">
            <a:extLst>
              <a:ext uri="{FF2B5EF4-FFF2-40B4-BE49-F238E27FC236}">
                <a16:creationId xmlns:a16="http://schemas.microsoft.com/office/drawing/2014/main" id="{6E4FEFF9-461B-48AC-95B3-8A95DE80F64B}"/>
              </a:ext>
            </a:extLst>
          </p:cNvPr>
          <p:cNvSpPr txBox="1">
            <a:spLocks/>
          </p:cNvSpPr>
          <p:nvPr/>
        </p:nvSpPr>
        <p:spPr>
          <a:xfrm>
            <a:off x="1447800" y="5723179"/>
            <a:ext cx="668424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/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“Computer Vision + Natural Language Processing”</a:t>
            </a:r>
            <a:endParaRPr lang="ko-KR" altLang="en-US" sz="20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3958497-C384-4253-BF4D-B9DBED61C67A}"/>
              </a:ext>
            </a:extLst>
          </p:cNvPr>
          <p:cNvSpPr txBox="1">
            <a:spLocks/>
          </p:cNvSpPr>
          <p:nvPr/>
        </p:nvSpPr>
        <p:spPr>
          <a:xfrm>
            <a:off x="876300" y="1091521"/>
            <a:ext cx="201404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20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인공지능</a:t>
            </a:r>
            <a:r>
              <a:rPr lang="en-US" altLang="ko-KR" sz="20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(AI)</a:t>
            </a:r>
            <a:endParaRPr lang="ko-KR" altLang="en-US" sz="20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7266C3-12BA-42C6-AEA7-943CC745155D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0426463-FEB7-4DCC-BE8E-7753A658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34" y="2038652"/>
            <a:ext cx="5433531" cy="2400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제목 19">
            <a:extLst>
              <a:ext uri="{FF2B5EF4-FFF2-40B4-BE49-F238E27FC236}">
                <a16:creationId xmlns:a16="http://schemas.microsoft.com/office/drawing/2014/main" id="{CCE88FDC-3046-4484-9B1D-09ADD856AFA5}"/>
              </a:ext>
            </a:extLst>
          </p:cNvPr>
          <p:cNvSpPr txBox="1">
            <a:spLocks/>
          </p:cNvSpPr>
          <p:nvPr/>
        </p:nvSpPr>
        <p:spPr>
          <a:xfrm>
            <a:off x="1752600" y="1434749"/>
            <a:ext cx="46027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/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Dataset</a:t>
            </a:r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설명</a:t>
            </a:r>
          </a:p>
        </p:txBody>
      </p:sp>
      <p:sp>
        <p:nvSpPr>
          <p:cNvPr id="11" name="제목 19">
            <a:extLst>
              <a:ext uri="{FF2B5EF4-FFF2-40B4-BE49-F238E27FC236}">
                <a16:creationId xmlns:a16="http://schemas.microsoft.com/office/drawing/2014/main" id="{35EAEBC3-B25B-451E-BBC4-A3BA63A3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696722"/>
            <a:ext cx="5943600" cy="8658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우리 팀의 </a:t>
            </a:r>
            <a:r>
              <a:rPr lang="ko-KR" altLang="en-US" sz="20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컴퓨팅 환경과 시간적 제약</a:t>
            </a:r>
            <a:r>
              <a:rPr lang="ko-KR" altLang="en-US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고려</a:t>
            </a:r>
            <a:b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Flickr8k</a:t>
            </a:r>
            <a:r>
              <a:rPr lang="en-US" altLang="ko-KR" sz="20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(8000</a:t>
            </a:r>
            <a:r>
              <a:rPr lang="ko-KR" altLang="en-US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데이터셋을 선택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A0516B1-CDDF-4F4B-8575-B92560A48CEC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22096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제목 19">
            <a:extLst>
              <a:ext uri="{FF2B5EF4-FFF2-40B4-BE49-F238E27FC236}">
                <a16:creationId xmlns:a16="http://schemas.microsoft.com/office/drawing/2014/main" id="{CCE88FDC-3046-4484-9B1D-09ADD856AFA5}"/>
              </a:ext>
            </a:extLst>
          </p:cNvPr>
          <p:cNvSpPr txBox="1">
            <a:spLocks/>
          </p:cNvSpPr>
          <p:nvPr/>
        </p:nvSpPr>
        <p:spPr>
          <a:xfrm>
            <a:off x="1752600" y="1219200"/>
            <a:ext cx="46027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/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Flickr8k Dataset</a:t>
            </a:r>
            <a:r>
              <a:rPr lang="ko-KR" altLang="en-US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예시</a:t>
            </a:r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ko-KR" altLang="en-US" sz="2000" b="1" kern="0" dirty="0">
              <a:solidFill>
                <a:srgbClr val="FF93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제목 19">
            <a:extLst>
              <a:ext uri="{FF2B5EF4-FFF2-40B4-BE49-F238E27FC236}">
                <a16:creationId xmlns:a16="http://schemas.microsoft.com/office/drawing/2014/main" id="{35EAEBC3-B25B-451E-BBC4-A3BA63A3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5710"/>
            <a:ext cx="7086600" cy="1901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이미지에 대한 실제 캡션 문장</a:t>
            </a:r>
            <a:r>
              <a:rPr lang="en-US" altLang="ko-KR" sz="14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b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A dog is attempting a turn by a near by picnic bench and metal object ..</a:t>
            </a:r>
            <a:b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A white dog running next to a bench .</a:t>
            </a:r>
            <a:b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The big white dog is running in the grass .</a:t>
            </a:r>
            <a:b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The white dog is running around in the grass .</a:t>
            </a:r>
            <a:b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5. White dog with collar running in fenced in grassy area .</a:t>
            </a:r>
            <a:endParaRPr lang="ko-KR" altLang="en-US"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0BAC3E38-6685-450E-985C-3FD85960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769745"/>
            <a:ext cx="3028950" cy="25021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제목 19">
            <a:extLst>
              <a:ext uri="{FF2B5EF4-FFF2-40B4-BE49-F238E27FC236}">
                <a16:creationId xmlns:a16="http://schemas.microsoft.com/office/drawing/2014/main" id="{12FA14A4-3F63-4299-ABE1-FB4EEDEE4F30}"/>
              </a:ext>
            </a:extLst>
          </p:cNvPr>
          <p:cNvSpPr txBox="1">
            <a:spLocks/>
          </p:cNvSpPr>
          <p:nvPr/>
        </p:nvSpPr>
        <p:spPr>
          <a:xfrm>
            <a:off x="5029200" y="2674185"/>
            <a:ext cx="3581400" cy="782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이미지 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개당</a:t>
            </a:r>
            <a:endParaRPr lang="en-US" altLang="ko-KR" sz="18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캡션 문장이 존재</a:t>
            </a:r>
            <a:endParaRPr lang="en-US" altLang="ko-KR" sz="18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DD7EA32-067A-4187-98C9-FA833629188B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9" name="제목 19">
            <a:extLst>
              <a:ext uri="{FF2B5EF4-FFF2-40B4-BE49-F238E27FC236}">
                <a16:creationId xmlns:a16="http://schemas.microsoft.com/office/drawing/2014/main" id="{B47660B1-EE95-4C2A-A0DA-1C9508782944}"/>
              </a:ext>
            </a:extLst>
          </p:cNvPr>
          <p:cNvSpPr txBox="1">
            <a:spLocks/>
          </p:cNvSpPr>
          <p:nvPr/>
        </p:nvSpPr>
        <p:spPr>
          <a:xfrm>
            <a:off x="1371600" y="4578110"/>
            <a:ext cx="7086600" cy="1903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400" b="1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이미지에 대한 실제 캡션 문장</a:t>
            </a:r>
            <a:r>
              <a:rPr lang="en-US" altLang="ko-KR" sz="1400" b="1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br>
              <a:rPr lang="en-US" altLang="ko-KR" sz="1400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개는 피크닉 벤치 그리고 금속 물체 가까이에 턴을 시도하고 있습니다</a:t>
            </a: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ko-KR" altLang="en-US" sz="14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하얀 개가 벤치 옆으로 달려갑니다</a:t>
            </a: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ko-KR" altLang="en-US" sz="14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크고 하얀 개가 풀밭에서 달리고 있습니다</a:t>
            </a: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ko-KR" altLang="en-US" sz="14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하얀 개가 풀밭에서 뛰어다닙니다</a:t>
            </a: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ko-KR" altLang="en-US" sz="14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5. </a:t>
            </a:r>
            <a:r>
              <a:rPr lang="ko-KR" altLang="en-US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목걸이 달린 하얀 개가 풀밭에 울타리를 두르고 있습니다</a:t>
            </a:r>
            <a:r>
              <a:rPr lang="en-US" altLang="ko-KR" sz="14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4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0D13FE-B06B-416D-9B4E-B22676FB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23" y="1613607"/>
            <a:ext cx="5545151" cy="271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제목 19">
            <a:extLst>
              <a:ext uri="{FF2B5EF4-FFF2-40B4-BE49-F238E27FC236}">
                <a16:creationId xmlns:a16="http://schemas.microsoft.com/office/drawing/2014/main" id="{80DD1CEF-0A56-40DB-9A23-74B874A4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350" y="4543967"/>
            <a:ext cx="3619500" cy="8658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3A8D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Encoder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 pre-trained CNN</a:t>
            </a:r>
            <a:b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</a:br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Decoder</a:t>
            </a:r>
            <a:r>
              <a:rPr lang="en-US" altLang="ko-KR" sz="20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  RNN(LSTM)</a:t>
            </a:r>
            <a:endParaRPr lang="ko-KR" altLang="en-US"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제목 19">
            <a:extLst>
              <a:ext uri="{FF2B5EF4-FFF2-40B4-BE49-F238E27FC236}">
                <a16:creationId xmlns:a16="http://schemas.microsoft.com/office/drawing/2014/main" id="{4CC0943B-45FB-4609-ACF7-DCF8D086C5A4}"/>
              </a:ext>
            </a:extLst>
          </p:cNvPr>
          <p:cNvSpPr txBox="1">
            <a:spLocks/>
          </p:cNvSpPr>
          <p:nvPr/>
        </p:nvSpPr>
        <p:spPr>
          <a:xfrm>
            <a:off x="508000" y="5745625"/>
            <a:ext cx="8763000" cy="781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8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But! 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NIC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모델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</a:t>
            </a:r>
            <a:endParaRPr lang="en-US" altLang="ko-KR" sz="18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 Decoder(RNN)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층에서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 손실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기울기 소실</a:t>
            </a:r>
            <a:r>
              <a:rPr lang="en-US" altLang="ko-KR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(gradient vanishing) </a:t>
            </a:r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 발생</a:t>
            </a:r>
            <a:endParaRPr lang="ko-KR" altLang="en-US" sz="1800" b="1" kern="0" spc="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제목 19">
            <a:extLst>
              <a:ext uri="{FF2B5EF4-FFF2-40B4-BE49-F238E27FC236}">
                <a16:creationId xmlns:a16="http://schemas.microsoft.com/office/drawing/2014/main" id="{EE4B093D-6145-4C72-BBAA-ED16A6568246}"/>
              </a:ext>
            </a:extLst>
          </p:cNvPr>
          <p:cNvSpPr txBox="1">
            <a:spLocks/>
          </p:cNvSpPr>
          <p:nvPr/>
        </p:nvSpPr>
        <p:spPr>
          <a:xfrm>
            <a:off x="2095498" y="1075270"/>
            <a:ext cx="4953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/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show and tell </a:t>
            </a:r>
            <a:r>
              <a:rPr lang="ko-KR" altLang="en-US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논문 </a:t>
            </a:r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NIC</a:t>
            </a:r>
            <a:r>
              <a:rPr lang="ko-KR" altLang="en-US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 모델 아키텍처</a:t>
            </a:r>
            <a:endParaRPr lang="ko-KR" altLang="en-US" sz="2000" b="1" kern="0" dirty="0">
              <a:solidFill>
                <a:srgbClr val="FF93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CA865A5-048E-4531-92B5-7323F3F159F3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82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제목 19">
            <a:extLst>
              <a:ext uri="{FF2B5EF4-FFF2-40B4-BE49-F238E27FC236}">
                <a16:creationId xmlns:a16="http://schemas.microsoft.com/office/drawing/2014/main" id="{8937FF49-1286-48D9-878C-8BAB71DE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5207542"/>
            <a:ext cx="5829300" cy="10620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Attention</a:t>
            </a:r>
            <a:r>
              <a:rPr lang="ko-KR" altLang="en-US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기본 아이디어</a:t>
            </a: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b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Decoder</a:t>
            </a:r>
            <a:r>
              <a:rPr lang="ko-KR" altLang="en-US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예측하는 매 시점마다 </a:t>
            </a: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Encoder</a:t>
            </a:r>
            <a:r>
              <a:rPr lang="ko-KR" altLang="en-US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다시 한 번 체크</a:t>
            </a: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r>
              <a:rPr lang="ko-KR" altLang="en-US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br>
              <a:rPr lang="en-US" altLang="ko-KR" sz="16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6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 So, </a:t>
            </a:r>
            <a:r>
              <a:rPr lang="ko-KR" altLang="en-US" sz="1600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이미지에 대한 </a:t>
            </a:r>
            <a:r>
              <a:rPr lang="en-US" altLang="ko-KR" sz="1600" b="1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caption </a:t>
            </a:r>
            <a:r>
              <a:rPr lang="ko-KR" altLang="en-US" sz="1600" b="1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정확도 ↑</a:t>
            </a:r>
            <a:endParaRPr lang="ko-KR" altLang="en-US" sz="1600" b="1" dirty="0">
              <a:solidFill>
                <a:srgbClr val="FF93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제목 19">
            <a:extLst>
              <a:ext uri="{FF2B5EF4-FFF2-40B4-BE49-F238E27FC236}">
                <a16:creationId xmlns:a16="http://schemas.microsoft.com/office/drawing/2014/main" id="{3E4CF90F-697E-48E8-A158-E6498C51ED05}"/>
              </a:ext>
            </a:extLst>
          </p:cNvPr>
          <p:cNvSpPr txBox="1">
            <a:spLocks/>
          </p:cNvSpPr>
          <p:nvPr/>
        </p:nvSpPr>
        <p:spPr>
          <a:xfrm>
            <a:off x="1371600" y="953860"/>
            <a:ext cx="66709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/>
            <a:r>
              <a:rPr lang="ko-KR" altLang="en-US" sz="2000" b="1" kern="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후속작</a:t>
            </a:r>
            <a:r>
              <a:rPr lang="ko-KR" altLang="en-US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show, attend and tell </a:t>
            </a:r>
            <a:r>
              <a:rPr lang="en-US" altLang="ko-KR" sz="20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NIC </a:t>
            </a:r>
            <a:r>
              <a:rPr lang="ko-KR" altLang="en-US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모델</a:t>
            </a:r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 +</a:t>
            </a:r>
            <a:r>
              <a:rPr lang="en-US" altLang="ko-KR" sz="20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Attention</a:t>
            </a:r>
            <a:endParaRPr lang="ko-KR" altLang="en-US" sz="2000" b="1" kern="0" dirty="0">
              <a:solidFill>
                <a:srgbClr val="FF93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그림 7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697B55FC-2C76-4DB9-B933-14E6DED5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531030"/>
            <a:ext cx="7848600" cy="3381413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5A4EB095-DDD8-454F-9452-80FC28C8B7B1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1331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10668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C32F6FAE-FC14-459A-8529-3BF76740523C}"/>
              </a:ext>
            </a:extLst>
          </p:cNvPr>
          <p:cNvSpPr txBox="1">
            <a:spLocks/>
          </p:cNvSpPr>
          <p:nvPr/>
        </p:nvSpPr>
        <p:spPr>
          <a:xfrm>
            <a:off x="1143000" y="4006644"/>
            <a:ext cx="6858000" cy="1429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캡션</a:t>
            </a:r>
            <a:endParaRPr lang="en-US" altLang="ko-KR" sz="16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VGG16 + LSTM : the little dog is playing in the </a:t>
            </a:r>
            <a:r>
              <a:rPr lang="en-US" altLang="ko-KR" sz="1600" kern="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snow</a:t>
            </a:r>
            <a:r>
              <a:rPr lang="en-US" altLang="ko-KR" sz="1600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ResNet101 + LSTM : two dogs are running on </a:t>
            </a:r>
            <a:r>
              <a:rPr lang="en-US" altLang="ko-KR" sz="1600" kern="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beach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ResNet101 + Attention </a:t>
            </a: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en-US" altLang="ko-KR" sz="160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the two brown dogs are playing in </a:t>
            </a:r>
            <a:r>
              <a:rPr lang="en-US" altLang="ko-KR" sz="1600" b="1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grass</a:t>
            </a:r>
            <a:endParaRPr lang="en-US" altLang="ko-KR" sz="1600" b="1" kern="0" dirty="0">
              <a:solidFill>
                <a:srgbClr val="FF93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CAD9588-CA05-4FE2-858C-D4B6504B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1835245"/>
            <a:ext cx="5181600" cy="10603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정답 캡션</a:t>
            </a:r>
            <a:br>
              <a:rPr lang="en-US" altLang="ko-KR" sz="16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6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the two small dog run through the grass</a:t>
            </a:r>
            <a:br>
              <a:rPr lang="en-US" altLang="ko-KR" sz="16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60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two small dog run through the grass</a:t>
            </a:r>
            <a:endParaRPr lang="ko-KR" altLang="en-US" sz="160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08ED0E40-9816-4F41-A5DD-8B95CC7C0B36}"/>
              </a:ext>
            </a:extLst>
          </p:cNvPr>
          <p:cNvSpPr txBox="1">
            <a:spLocks/>
          </p:cNvSpPr>
          <p:nvPr/>
        </p:nvSpPr>
        <p:spPr>
          <a:xfrm>
            <a:off x="565918" y="897213"/>
            <a:ext cx="274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algn="ctr" latinLnBrk="0"/>
            <a:r>
              <a:rPr lang="ko-KR" altLang="en-US" sz="18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모델 </a:t>
            </a:r>
            <a:r>
              <a:rPr lang="ko-KR" altLang="en-US" sz="18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학습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9D3F73-ECF1-4A52-8993-7CDB9AE504F8}"/>
              </a:ext>
            </a:extLst>
          </p:cNvPr>
          <p:cNvGrpSpPr/>
          <p:nvPr/>
        </p:nvGrpSpPr>
        <p:grpSpPr>
          <a:xfrm>
            <a:off x="762000" y="1321768"/>
            <a:ext cx="2503437" cy="2259632"/>
            <a:chOff x="544258" y="1321768"/>
            <a:chExt cx="2503437" cy="225963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B0274F7-7568-4568-B2E3-49A62AC9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258" y="1321768"/>
              <a:ext cx="2503437" cy="196929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제목 6">
              <a:extLst>
                <a:ext uri="{FF2B5EF4-FFF2-40B4-BE49-F238E27FC236}">
                  <a16:creationId xmlns:a16="http://schemas.microsoft.com/office/drawing/2014/main" id="{F958A260-BC21-4EF2-9A09-C6CC182A8933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3396734"/>
              <a:ext cx="22860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algn="ctr" latinLnBrk="0"/>
              <a:r>
                <a:rPr lang="en-US" altLang="ko-KR" sz="1200" b="1" kern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Flickr8k test image </a:t>
              </a:r>
              <a:endParaRPr lang="ko-KR" altLang="en-US" sz="1200" b="1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60AD5A84-B028-47A9-AB28-1EAA1EEB51E3}"/>
              </a:ext>
            </a:extLst>
          </p:cNvPr>
          <p:cNvSpPr txBox="1">
            <a:spLocks/>
          </p:cNvSpPr>
          <p:nvPr/>
        </p:nvSpPr>
        <p:spPr>
          <a:xfrm>
            <a:off x="1143000" y="5633577"/>
            <a:ext cx="6858000" cy="6910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+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추가로 </a:t>
            </a:r>
            <a:r>
              <a:rPr lang="en-US" altLang="ko-KR" sz="1600" b="1" kern="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MobileNet</a:t>
            </a:r>
            <a:r>
              <a:rPr lang="ko-KR" altLang="en-US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모델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사용하여</a:t>
            </a:r>
            <a:b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‘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강아지</a:t>
            </a: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같은 이미지 객체는 따로 뽑음 </a:t>
            </a:r>
            <a:endParaRPr lang="en-US" altLang="ko-KR" sz="16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594154F-1E68-4141-92D3-27174B09FB03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E8666FAE-B2A5-4865-A837-C307529ACC6E}"/>
              </a:ext>
            </a:extLst>
          </p:cNvPr>
          <p:cNvSpPr txBox="1">
            <a:spLocks/>
          </p:cNvSpPr>
          <p:nvPr/>
        </p:nvSpPr>
        <p:spPr>
          <a:xfrm>
            <a:off x="1143000" y="4016001"/>
            <a:ext cx="6858000" cy="1429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캡션</a:t>
            </a:r>
            <a:endParaRPr lang="en-US" altLang="ko-KR" sz="16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VGG16 + LSTM : the little dog is playing in the </a:t>
            </a:r>
            <a:r>
              <a:rPr lang="en-US" altLang="ko-KR" sz="1600" kern="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snow</a:t>
            </a:r>
            <a:r>
              <a:rPr lang="en-US" altLang="ko-KR" sz="1600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ResNet101 + LSTM : two dogs are running on </a:t>
            </a:r>
            <a:r>
              <a:rPr lang="en-US" altLang="ko-KR" sz="1600" kern="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beach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ResNet101 + Attention </a:t>
            </a:r>
            <a:r>
              <a:rPr lang="en-US" altLang="ko-KR" sz="1600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갈색 개 두 마리가 </a:t>
            </a:r>
            <a:r>
              <a:rPr lang="ko-KR" altLang="en-US" sz="1600" b="1" i="0">
                <a:solidFill>
                  <a:schemeClr val="accent6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풀밭</a:t>
            </a:r>
            <a:r>
              <a:rPr lang="ko-KR" altLang="en-US" sz="16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놀고 있습니다</a:t>
            </a:r>
            <a:r>
              <a:rPr lang="en-US" altLang="ko-KR" sz="1600" b="0" i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4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8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91628"/>
            <a:ext cx="11442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팀원 소개 및 역할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3018BB-6E5C-4D5B-A62B-310D3A0E6877}"/>
              </a:ext>
            </a:extLst>
          </p:cNvPr>
          <p:cNvGrpSpPr/>
          <p:nvPr/>
        </p:nvGrpSpPr>
        <p:grpSpPr>
          <a:xfrm>
            <a:off x="7930963" y="3415762"/>
            <a:ext cx="829081" cy="1191568"/>
            <a:chOff x="274175" y="2439869"/>
            <a:chExt cx="829081" cy="119156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EE053B8-DF78-4020-BC0D-38D55A0C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175" y="2439869"/>
              <a:ext cx="829081" cy="893281"/>
            </a:xfrm>
            <a:prstGeom prst="rect">
              <a:avLst/>
            </a:prstGeom>
          </p:spPr>
        </p:pic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259F6F2B-65FF-4D45-8E65-D6E0BEE5FC99}"/>
                </a:ext>
              </a:extLst>
            </p:cNvPr>
            <p:cNvSpPr txBox="1">
              <a:spLocks/>
            </p:cNvSpPr>
            <p:nvPr/>
          </p:nvSpPr>
          <p:spPr>
            <a:xfrm>
              <a:off x="384072" y="3333150"/>
              <a:ext cx="609285" cy="2982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400" b="1" kern="0" spc="-120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경 은 하</a:t>
              </a:r>
              <a:endParaRPr lang="ko-KR" altLang="en-US" sz="14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34593CD-6AB0-49DE-AC18-B17504A4399F}"/>
              </a:ext>
            </a:extLst>
          </p:cNvPr>
          <p:cNvGrpSpPr/>
          <p:nvPr/>
        </p:nvGrpSpPr>
        <p:grpSpPr>
          <a:xfrm>
            <a:off x="7970711" y="5065136"/>
            <a:ext cx="789333" cy="1166930"/>
            <a:chOff x="302046" y="1074164"/>
            <a:chExt cx="688554" cy="10474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7F14B1-0C31-4ABB-A038-37115ED9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046" y="1074164"/>
              <a:ext cx="688554" cy="808912"/>
            </a:xfrm>
            <a:prstGeom prst="rect">
              <a:avLst/>
            </a:prstGeom>
          </p:spPr>
        </p:pic>
        <p:sp>
          <p:nvSpPr>
            <p:cNvPr id="37" name="object 3">
              <a:extLst>
                <a:ext uri="{FF2B5EF4-FFF2-40B4-BE49-F238E27FC236}">
                  <a16:creationId xmlns:a16="http://schemas.microsoft.com/office/drawing/2014/main" id="{454A776A-B8A8-4608-9C0B-AB63D550E933}"/>
                </a:ext>
              </a:extLst>
            </p:cNvPr>
            <p:cNvSpPr txBox="1">
              <a:spLocks/>
            </p:cNvSpPr>
            <p:nvPr/>
          </p:nvSpPr>
          <p:spPr>
            <a:xfrm>
              <a:off x="382192" y="1853858"/>
              <a:ext cx="531494" cy="26774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400" b="1" kern="0" spc="-120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장 재 은</a:t>
              </a:r>
              <a:endParaRPr lang="en-US" altLang="ko-KR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680D700-6030-4D32-8BE3-F2B3236CF4C4}"/>
              </a:ext>
            </a:extLst>
          </p:cNvPr>
          <p:cNvGrpSpPr/>
          <p:nvPr/>
        </p:nvGrpSpPr>
        <p:grpSpPr>
          <a:xfrm>
            <a:off x="400375" y="2363803"/>
            <a:ext cx="688554" cy="1125715"/>
            <a:chOff x="7431481" y="2053821"/>
            <a:chExt cx="688554" cy="112571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BC048DD-01B4-498B-B937-D54AA901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1481" y="2053821"/>
              <a:ext cx="688554" cy="850567"/>
            </a:xfrm>
            <a:prstGeom prst="rect">
              <a:avLst/>
            </a:prstGeom>
          </p:spPr>
        </p:pic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85FC754A-8BBC-4521-BA16-3EB03C1C863D}"/>
                </a:ext>
              </a:extLst>
            </p:cNvPr>
            <p:cNvSpPr txBox="1">
              <a:spLocks/>
            </p:cNvSpPr>
            <p:nvPr/>
          </p:nvSpPr>
          <p:spPr>
            <a:xfrm>
              <a:off x="7471115" y="2881249"/>
              <a:ext cx="609285" cy="2982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400" b="1" kern="0" spc="-120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김 예 원</a:t>
              </a:r>
              <a:endParaRPr lang="en-US" altLang="ko-KR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3749E2-C6B4-46E2-8D29-BDDF871F0FF3}"/>
              </a:ext>
            </a:extLst>
          </p:cNvPr>
          <p:cNvGrpSpPr/>
          <p:nvPr/>
        </p:nvGrpSpPr>
        <p:grpSpPr>
          <a:xfrm>
            <a:off x="365639" y="927616"/>
            <a:ext cx="723290" cy="1148666"/>
            <a:chOff x="1319600" y="1022987"/>
            <a:chExt cx="723290" cy="11486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A3641E-86DA-43C8-BF72-380ADD6A1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600" y="1022987"/>
              <a:ext cx="723290" cy="893280"/>
            </a:xfrm>
            <a:prstGeom prst="rect">
              <a:avLst/>
            </a:prstGeom>
          </p:spPr>
        </p:pic>
        <p:sp>
          <p:nvSpPr>
            <p:cNvPr id="39" name="object 3">
              <a:extLst>
                <a:ext uri="{FF2B5EF4-FFF2-40B4-BE49-F238E27FC236}">
                  <a16:creationId xmlns:a16="http://schemas.microsoft.com/office/drawing/2014/main" id="{27E731AA-BC37-477B-B8FC-CDFA7A3A7273}"/>
                </a:ext>
              </a:extLst>
            </p:cNvPr>
            <p:cNvSpPr txBox="1">
              <a:spLocks/>
            </p:cNvSpPr>
            <p:nvPr/>
          </p:nvSpPr>
          <p:spPr>
            <a:xfrm>
              <a:off x="1392340" y="1873366"/>
              <a:ext cx="609285" cy="2982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400" b="1" kern="0" spc="-120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서 재 희</a:t>
              </a:r>
              <a:endParaRPr lang="en-US" altLang="ko-KR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B619C9B-B75D-4016-9976-6712B72A7FEC}"/>
              </a:ext>
            </a:extLst>
          </p:cNvPr>
          <p:cNvGrpSpPr/>
          <p:nvPr/>
        </p:nvGrpSpPr>
        <p:grpSpPr>
          <a:xfrm>
            <a:off x="388675" y="3763011"/>
            <a:ext cx="708692" cy="1142606"/>
            <a:chOff x="5590089" y="2036929"/>
            <a:chExt cx="708692" cy="114260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A78A9D5-AA97-46D1-9374-1504AD9B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0089" y="2036929"/>
              <a:ext cx="708692" cy="893281"/>
            </a:xfrm>
            <a:prstGeom prst="rect">
              <a:avLst/>
            </a:prstGeom>
          </p:spPr>
        </p:pic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95775365-D6EC-48C3-B781-C6BC8F5CA66F}"/>
                </a:ext>
              </a:extLst>
            </p:cNvPr>
            <p:cNvSpPr txBox="1">
              <a:spLocks/>
            </p:cNvSpPr>
            <p:nvPr/>
          </p:nvSpPr>
          <p:spPr>
            <a:xfrm>
              <a:off x="5639792" y="2881248"/>
              <a:ext cx="609285" cy="2982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400" b="1" kern="0" spc="-120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김 진 호</a:t>
              </a:r>
              <a:endParaRPr lang="en-US" altLang="ko-KR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sp>
        <p:nvSpPr>
          <p:cNvPr id="45" name="object 7">
            <a:extLst>
              <a:ext uri="{FF2B5EF4-FFF2-40B4-BE49-F238E27FC236}">
                <a16:creationId xmlns:a16="http://schemas.microsoft.com/office/drawing/2014/main" id="{21748E85-2E01-4AFF-93C1-D412F84C2820}"/>
              </a:ext>
            </a:extLst>
          </p:cNvPr>
          <p:cNvSpPr/>
          <p:nvPr/>
        </p:nvSpPr>
        <p:spPr>
          <a:xfrm rot="10800000">
            <a:off x="1449060" y="1263290"/>
            <a:ext cx="2388238" cy="699217"/>
          </a:xfrm>
          <a:custGeom>
            <a:avLst/>
            <a:gdLst/>
            <a:ahLst/>
            <a:cxnLst/>
            <a:rect l="l" t="t" r="r" b="b"/>
            <a:pathLst>
              <a:path w="5850890" h="1892935">
                <a:moveTo>
                  <a:pt x="80962" y="0"/>
                </a:moveTo>
                <a:lnTo>
                  <a:pt x="49473" y="6370"/>
                </a:lnTo>
                <a:lnTo>
                  <a:pt x="23735" y="23735"/>
                </a:lnTo>
                <a:lnTo>
                  <a:pt x="6370" y="49473"/>
                </a:lnTo>
                <a:lnTo>
                  <a:pt x="0" y="80962"/>
                </a:lnTo>
                <a:lnTo>
                  <a:pt x="0" y="1763316"/>
                </a:lnTo>
                <a:lnTo>
                  <a:pt x="6370" y="1794804"/>
                </a:lnTo>
                <a:lnTo>
                  <a:pt x="23735" y="1820542"/>
                </a:lnTo>
                <a:lnTo>
                  <a:pt x="49473" y="1837907"/>
                </a:lnTo>
                <a:lnTo>
                  <a:pt x="80962" y="1844278"/>
                </a:lnTo>
                <a:lnTo>
                  <a:pt x="4121546" y="1844278"/>
                </a:lnTo>
                <a:lnTo>
                  <a:pt x="5850333" y="1892696"/>
                </a:lnTo>
                <a:lnTo>
                  <a:pt x="5319712" y="1675208"/>
                </a:lnTo>
                <a:lnTo>
                  <a:pt x="5319712" y="80962"/>
                </a:lnTo>
                <a:lnTo>
                  <a:pt x="5313341" y="49473"/>
                </a:lnTo>
                <a:lnTo>
                  <a:pt x="5295976" y="23735"/>
                </a:lnTo>
                <a:lnTo>
                  <a:pt x="5270238" y="6370"/>
                </a:lnTo>
                <a:lnTo>
                  <a:pt x="5238750" y="0"/>
                </a:lnTo>
                <a:lnTo>
                  <a:pt x="80962" y="0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FF7D4CC7-D83C-49FD-B8AB-64B6C16E0967}"/>
              </a:ext>
            </a:extLst>
          </p:cNvPr>
          <p:cNvSpPr/>
          <p:nvPr/>
        </p:nvSpPr>
        <p:spPr>
          <a:xfrm rot="10800000">
            <a:off x="1449060" y="2728096"/>
            <a:ext cx="2388238" cy="699217"/>
          </a:xfrm>
          <a:custGeom>
            <a:avLst/>
            <a:gdLst/>
            <a:ahLst/>
            <a:cxnLst/>
            <a:rect l="l" t="t" r="r" b="b"/>
            <a:pathLst>
              <a:path w="5850890" h="1892935">
                <a:moveTo>
                  <a:pt x="80962" y="0"/>
                </a:moveTo>
                <a:lnTo>
                  <a:pt x="49473" y="6370"/>
                </a:lnTo>
                <a:lnTo>
                  <a:pt x="23735" y="23735"/>
                </a:lnTo>
                <a:lnTo>
                  <a:pt x="6370" y="49473"/>
                </a:lnTo>
                <a:lnTo>
                  <a:pt x="0" y="80962"/>
                </a:lnTo>
                <a:lnTo>
                  <a:pt x="0" y="1763316"/>
                </a:lnTo>
                <a:lnTo>
                  <a:pt x="6370" y="1794804"/>
                </a:lnTo>
                <a:lnTo>
                  <a:pt x="23735" y="1820542"/>
                </a:lnTo>
                <a:lnTo>
                  <a:pt x="49473" y="1837907"/>
                </a:lnTo>
                <a:lnTo>
                  <a:pt x="80962" y="1844278"/>
                </a:lnTo>
                <a:lnTo>
                  <a:pt x="4121546" y="1844278"/>
                </a:lnTo>
                <a:lnTo>
                  <a:pt x="5850333" y="1892696"/>
                </a:lnTo>
                <a:lnTo>
                  <a:pt x="5319712" y="1675208"/>
                </a:lnTo>
                <a:lnTo>
                  <a:pt x="5319712" y="80962"/>
                </a:lnTo>
                <a:lnTo>
                  <a:pt x="5313341" y="49473"/>
                </a:lnTo>
                <a:lnTo>
                  <a:pt x="5295976" y="23735"/>
                </a:lnTo>
                <a:lnTo>
                  <a:pt x="5270238" y="6370"/>
                </a:lnTo>
                <a:lnTo>
                  <a:pt x="5238750" y="0"/>
                </a:lnTo>
                <a:lnTo>
                  <a:pt x="80962" y="0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3B957307-4982-49D2-A19E-0994AEE14AF0}"/>
              </a:ext>
            </a:extLst>
          </p:cNvPr>
          <p:cNvSpPr/>
          <p:nvPr/>
        </p:nvSpPr>
        <p:spPr>
          <a:xfrm rot="10800000">
            <a:off x="1454568" y="4192902"/>
            <a:ext cx="2388238" cy="699217"/>
          </a:xfrm>
          <a:custGeom>
            <a:avLst/>
            <a:gdLst/>
            <a:ahLst/>
            <a:cxnLst/>
            <a:rect l="l" t="t" r="r" b="b"/>
            <a:pathLst>
              <a:path w="5850890" h="1892935">
                <a:moveTo>
                  <a:pt x="80962" y="0"/>
                </a:moveTo>
                <a:lnTo>
                  <a:pt x="49473" y="6370"/>
                </a:lnTo>
                <a:lnTo>
                  <a:pt x="23735" y="23735"/>
                </a:lnTo>
                <a:lnTo>
                  <a:pt x="6370" y="49473"/>
                </a:lnTo>
                <a:lnTo>
                  <a:pt x="0" y="80962"/>
                </a:lnTo>
                <a:lnTo>
                  <a:pt x="0" y="1763316"/>
                </a:lnTo>
                <a:lnTo>
                  <a:pt x="6370" y="1794804"/>
                </a:lnTo>
                <a:lnTo>
                  <a:pt x="23735" y="1820542"/>
                </a:lnTo>
                <a:lnTo>
                  <a:pt x="49473" y="1837907"/>
                </a:lnTo>
                <a:lnTo>
                  <a:pt x="80962" y="1844278"/>
                </a:lnTo>
                <a:lnTo>
                  <a:pt x="4121546" y="1844278"/>
                </a:lnTo>
                <a:lnTo>
                  <a:pt x="5850333" y="1892696"/>
                </a:lnTo>
                <a:lnTo>
                  <a:pt x="5319712" y="1675208"/>
                </a:lnTo>
                <a:lnTo>
                  <a:pt x="5319712" y="80962"/>
                </a:lnTo>
                <a:lnTo>
                  <a:pt x="5313341" y="49473"/>
                </a:lnTo>
                <a:lnTo>
                  <a:pt x="5295976" y="23735"/>
                </a:lnTo>
                <a:lnTo>
                  <a:pt x="5270238" y="6370"/>
                </a:lnTo>
                <a:lnTo>
                  <a:pt x="5238750" y="0"/>
                </a:lnTo>
                <a:lnTo>
                  <a:pt x="80962" y="0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5AD04FF3-9183-4F33-8861-6557B759D4B7}"/>
              </a:ext>
            </a:extLst>
          </p:cNvPr>
          <p:cNvSpPr txBox="1">
            <a:spLocks/>
          </p:cNvSpPr>
          <p:nvPr/>
        </p:nvSpPr>
        <p:spPr>
          <a:xfrm>
            <a:off x="1752600" y="1405221"/>
            <a:ext cx="2232539" cy="379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Back-end </a:t>
            </a:r>
            <a:r>
              <a:rPr lang="ko-KR" altLang="en-US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서버 개발</a:t>
            </a:r>
            <a:endParaRPr lang="en-US" altLang="ko-KR" sz="18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DA2148CD-4753-4194-BA82-E4E3B1125CA4}"/>
              </a:ext>
            </a:extLst>
          </p:cNvPr>
          <p:cNvSpPr/>
          <p:nvPr/>
        </p:nvSpPr>
        <p:spPr>
          <a:xfrm>
            <a:off x="4419600" y="3489518"/>
            <a:ext cx="3154162" cy="699217"/>
          </a:xfrm>
          <a:custGeom>
            <a:avLst/>
            <a:gdLst/>
            <a:ahLst/>
            <a:cxnLst/>
            <a:rect l="l" t="t" r="r" b="b"/>
            <a:pathLst>
              <a:path w="5850890" h="1892935">
                <a:moveTo>
                  <a:pt x="80962" y="0"/>
                </a:moveTo>
                <a:lnTo>
                  <a:pt x="49473" y="6370"/>
                </a:lnTo>
                <a:lnTo>
                  <a:pt x="23735" y="23735"/>
                </a:lnTo>
                <a:lnTo>
                  <a:pt x="6370" y="49473"/>
                </a:lnTo>
                <a:lnTo>
                  <a:pt x="0" y="80962"/>
                </a:lnTo>
                <a:lnTo>
                  <a:pt x="0" y="1763316"/>
                </a:lnTo>
                <a:lnTo>
                  <a:pt x="6370" y="1794804"/>
                </a:lnTo>
                <a:lnTo>
                  <a:pt x="23735" y="1820542"/>
                </a:lnTo>
                <a:lnTo>
                  <a:pt x="49473" y="1837907"/>
                </a:lnTo>
                <a:lnTo>
                  <a:pt x="80962" y="1844278"/>
                </a:lnTo>
                <a:lnTo>
                  <a:pt x="4121546" y="1844278"/>
                </a:lnTo>
                <a:lnTo>
                  <a:pt x="5850333" y="1892696"/>
                </a:lnTo>
                <a:lnTo>
                  <a:pt x="5319712" y="1675208"/>
                </a:lnTo>
                <a:lnTo>
                  <a:pt x="5319712" y="80962"/>
                </a:lnTo>
                <a:lnTo>
                  <a:pt x="5313341" y="49473"/>
                </a:lnTo>
                <a:lnTo>
                  <a:pt x="5295976" y="23735"/>
                </a:lnTo>
                <a:lnTo>
                  <a:pt x="5270238" y="6370"/>
                </a:lnTo>
                <a:lnTo>
                  <a:pt x="5238750" y="0"/>
                </a:lnTo>
                <a:lnTo>
                  <a:pt x="80962" y="0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6A9B04A4-982C-404F-9818-934C7ADEB2F7}"/>
              </a:ext>
            </a:extLst>
          </p:cNvPr>
          <p:cNvSpPr/>
          <p:nvPr/>
        </p:nvSpPr>
        <p:spPr>
          <a:xfrm>
            <a:off x="4419600" y="4968073"/>
            <a:ext cx="3154162" cy="699217"/>
          </a:xfrm>
          <a:custGeom>
            <a:avLst/>
            <a:gdLst/>
            <a:ahLst/>
            <a:cxnLst/>
            <a:rect l="l" t="t" r="r" b="b"/>
            <a:pathLst>
              <a:path w="5850890" h="1892935">
                <a:moveTo>
                  <a:pt x="80962" y="0"/>
                </a:moveTo>
                <a:lnTo>
                  <a:pt x="49473" y="6370"/>
                </a:lnTo>
                <a:lnTo>
                  <a:pt x="23735" y="23735"/>
                </a:lnTo>
                <a:lnTo>
                  <a:pt x="6370" y="49473"/>
                </a:lnTo>
                <a:lnTo>
                  <a:pt x="0" y="80962"/>
                </a:lnTo>
                <a:lnTo>
                  <a:pt x="0" y="1763316"/>
                </a:lnTo>
                <a:lnTo>
                  <a:pt x="6370" y="1794804"/>
                </a:lnTo>
                <a:lnTo>
                  <a:pt x="23735" y="1820542"/>
                </a:lnTo>
                <a:lnTo>
                  <a:pt x="49473" y="1837907"/>
                </a:lnTo>
                <a:lnTo>
                  <a:pt x="80962" y="1844278"/>
                </a:lnTo>
                <a:lnTo>
                  <a:pt x="4121546" y="1844278"/>
                </a:lnTo>
                <a:lnTo>
                  <a:pt x="5850333" y="1892696"/>
                </a:lnTo>
                <a:lnTo>
                  <a:pt x="5319712" y="1675208"/>
                </a:lnTo>
                <a:lnTo>
                  <a:pt x="5319712" y="80962"/>
                </a:lnTo>
                <a:lnTo>
                  <a:pt x="5313341" y="49473"/>
                </a:lnTo>
                <a:lnTo>
                  <a:pt x="5295976" y="23735"/>
                </a:lnTo>
                <a:lnTo>
                  <a:pt x="5270238" y="6370"/>
                </a:lnTo>
                <a:lnTo>
                  <a:pt x="5238750" y="0"/>
                </a:lnTo>
                <a:lnTo>
                  <a:pt x="80962" y="0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752CBC9A-6BEE-4C11-82AF-5C237E512C26}"/>
              </a:ext>
            </a:extLst>
          </p:cNvPr>
          <p:cNvSpPr txBox="1">
            <a:spLocks/>
          </p:cNvSpPr>
          <p:nvPr/>
        </p:nvSpPr>
        <p:spPr>
          <a:xfrm>
            <a:off x="1733320" y="2887781"/>
            <a:ext cx="2232539" cy="379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Back-end </a:t>
            </a:r>
            <a:r>
              <a:rPr lang="ko-KR" altLang="en-US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서버 개발</a:t>
            </a:r>
            <a:endParaRPr lang="en-US" altLang="ko-KR" sz="18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3FBA68FE-A618-4198-B939-41F8005D629A}"/>
              </a:ext>
            </a:extLst>
          </p:cNvPr>
          <p:cNvSpPr txBox="1">
            <a:spLocks/>
          </p:cNvSpPr>
          <p:nvPr/>
        </p:nvSpPr>
        <p:spPr>
          <a:xfrm>
            <a:off x="1904311" y="4340102"/>
            <a:ext cx="1890555" cy="379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1800" kern="0" spc="-12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인공지능 모델 개발</a:t>
            </a:r>
            <a:endParaRPr lang="en-US" altLang="ko-KR" sz="18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DFBE9B47-445C-453A-9F6D-FED5BD0B6BB6}"/>
              </a:ext>
            </a:extLst>
          </p:cNvPr>
          <p:cNvSpPr txBox="1">
            <a:spLocks/>
          </p:cNvSpPr>
          <p:nvPr/>
        </p:nvSpPr>
        <p:spPr>
          <a:xfrm>
            <a:off x="4647718" y="3573087"/>
            <a:ext cx="2472825" cy="379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Android Front-end </a:t>
            </a:r>
            <a:r>
              <a:rPr lang="ko-KR" altLang="en-US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개발</a:t>
            </a:r>
            <a:endParaRPr lang="en-US" altLang="ko-KR" sz="18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4D225DE9-1689-42D4-A682-D191075631EC}"/>
              </a:ext>
            </a:extLst>
          </p:cNvPr>
          <p:cNvSpPr txBox="1">
            <a:spLocks/>
          </p:cNvSpPr>
          <p:nvPr/>
        </p:nvSpPr>
        <p:spPr>
          <a:xfrm>
            <a:off x="4650472" y="5065136"/>
            <a:ext cx="2472825" cy="379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Android Front-end </a:t>
            </a:r>
            <a:r>
              <a:rPr lang="ko-KR" altLang="en-US" sz="18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개발</a:t>
            </a:r>
            <a:endParaRPr lang="en-US" altLang="ko-KR" sz="18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404565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12EBA3-F0B7-43A6-A195-6688FA66BC05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C32F6FAE-FC14-459A-8529-3BF76740523C}"/>
              </a:ext>
            </a:extLst>
          </p:cNvPr>
          <p:cNvSpPr txBox="1">
            <a:spLocks/>
          </p:cNvSpPr>
          <p:nvPr/>
        </p:nvSpPr>
        <p:spPr>
          <a:xfrm>
            <a:off x="1866900" y="4774683"/>
            <a:ext cx="5410200" cy="9105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latinLnBrk="0">
              <a:lnSpc>
                <a:spcPct val="200000"/>
              </a:lnSpc>
            </a:pP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</a:t>
            </a: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en-US" altLang="ko-KR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Microsoft</a:t>
            </a:r>
            <a:r>
              <a:rPr lang="ko-KR" altLang="en-US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Azure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제공하는 </a:t>
            </a:r>
            <a:r>
              <a:rPr lang="en-US" altLang="ko-KR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vison </a:t>
            </a:r>
            <a:r>
              <a:rPr lang="en-US" altLang="ko-KR" sz="1600" b="1" kern="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api</a:t>
            </a:r>
            <a:r>
              <a:rPr lang="en-US" altLang="ko-KR" sz="16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</a:t>
            </a:r>
            <a:endParaRPr lang="en-US" altLang="ko-KR" sz="16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촬영과 같은 </a:t>
            </a:r>
            <a:r>
              <a:rPr lang="ko-KR" altLang="en-US" sz="1600" b="1" kern="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동적 이미지에 대한 </a:t>
            </a:r>
            <a:r>
              <a:rPr lang="ko-KR" altLang="en-US" sz="1600" b="1" kern="0" dirty="0" err="1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캡셔닝</a:t>
            </a:r>
            <a:r>
              <a:rPr lang="ko-KR" altLang="en-US" sz="1600" kern="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</a:t>
            </a:r>
            <a:r>
              <a:rPr lang="ko-KR" altLang="en-US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가능해짐</a:t>
            </a:r>
            <a:r>
              <a:rPr lang="en-US" altLang="ko-KR" sz="16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2B1D957-FA8D-4906-AF1C-CCA45DBC5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33019"/>
            <a:ext cx="4267200" cy="1233488"/>
          </a:xfrm>
          <a:prstGeom prst="rect">
            <a:avLst/>
          </a:prstGeom>
        </p:spPr>
      </p:pic>
      <p:pic>
        <p:nvPicPr>
          <p:cNvPr id="4" name="그림 3" descr="텍스트, 실내, 바닥, 목재의이(가) 표시된 사진&#10;&#10;자동 생성된 설명">
            <a:extLst>
              <a:ext uri="{FF2B5EF4-FFF2-40B4-BE49-F238E27FC236}">
                <a16:creationId xmlns:a16="http://schemas.microsoft.com/office/drawing/2014/main" id="{2CA24D95-0A30-4D23-A164-54CF8E706D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/>
          <a:stretch/>
        </p:blipFill>
        <p:spPr>
          <a:xfrm>
            <a:off x="764596" y="1455044"/>
            <a:ext cx="2585609" cy="2209800"/>
          </a:xfrm>
          <a:prstGeom prst="rect">
            <a:avLst/>
          </a:prstGeom>
        </p:spPr>
      </p:pic>
      <p:sp>
        <p:nvSpPr>
          <p:cNvPr id="10" name="제목 6">
            <a:extLst>
              <a:ext uri="{FF2B5EF4-FFF2-40B4-BE49-F238E27FC236}">
                <a16:creationId xmlns:a16="http://schemas.microsoft.com/office/drawing/2014/main" id="{FBB7B881-1752-495C-85FE-E8638E9455C7}"/>
              </a:ext>
            </a:extLst>
          </p:cNvPr>
          <p:cNvSpPr txBox="1">
            <a:spLocks/>
          </p:cNvSpPr>
          <p:nvPr/>
        </p:nvSpPr>
        <p:spPr>
          <a:xfrm>
            <a:off x="4093154" y="3185960"/>
            <a:ext cx="41148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algn="ctr" latinLnBrk="0"/>
            <a:r>
              <a:rPr lang="en-US" altLang="ko-KR" sz="12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Microsoft cloud computing platform</a:t>
            </a:r>
            <a:endParaRPr lang="ko-KR" altLang="en-US" sz="12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7F9CB3F3-09F7-46E9-992E-D0C7404FCDF7}"/>
              </a:ext>
            </a:extLst>
          </p:cNvPr>
          <p:cNvSpPr txBox="1">
            <a:spLocks/>
          </p:cNvSpPr>
          <p:nvPr/>
        </p:nvSpPr>
        <p:spPr>
          <a:xfrm>
            <a:off x="609600" y="3720089"/>
            <a:ext cx="3026354" cy="518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algn="ctr" latinLnBrk="0">
              <a:lnSpc>
                <a:spcPct val="150000"/>
              </a:lnSpc>
            </a:pPr>
            <a:r>
              <a:rPr lang="ko-KR" altLang="en-US" sz="1200" b="1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캡션</a:t>
            </a:r>
            <a:endParaRPr lang="en-US" altLang="ko-KR" sz="1200" b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 pencil on table(</a:t>
            </a:r>
            <a:r>
              <a:rPr lang="ko-KR" altLang="en-US" sz="12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탁자 위의 연필</a:t>
            </a:r>
            <a:r>
              <a:rPr lang="en-US" altLang="ko-KR" sz="12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sym typeface="Wingdings" panose="05000000000000000000" pitchFamily="2" charset="2"/>
              </a:rPr>
              <a:t>)</a:t>
            </a:r>
            <a:endParaRPr lang="en-US" altLang="ko-KR" sz="12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BDF1ED4-56D5-4B44-9B03-1082BBAD084B}"/>
              </a:ext>
            </a:extLst>
          </p:cNvPr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구현기술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89144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33997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6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05.</a:t>
            </a:r>
            <a:endParaRPr sz="460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영상</a:t>
            </a:r>
            <a:r>
              <a:rPr sz="4600" spc="-76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4600" spc="-38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시연</a:t>
            </a:r>
            <a:endParaRPr sz="460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300" y="3835400"/>
            <a:ext cx="25654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3700" y="248148"/>
            <a:ext cx="787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스토리 보드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7C5809-8FB4-4E5C-82F0-0D932A8AD53D}"/>
              </a:ext>
            </a:extLst>
          </p:cNvPr>
          <p:cNvSpPr/>
          <p:nvPr/>
        </p:nvSpPr>
        <p:spPr>
          <a:xfrm>
            <a:off x="508000" y="1066800"/>
            <a:ext cx="5588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8FB8B-1135-4FEF-80A2-5B8DEEBB7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714714"/>
            <a:ext cx="8001000" cy="58384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867D76C-1AA0-4B5E-AD04-7F5296A01CD4}"/>
              </a:ext>
            </a:extLst>
          </p:cNvPr>
          <p:cNvSpPr/>
          <p:nvPr/>
        </p:nvSpPr>
        <p:spPr>
          <a:xfrm>
            <a:off x="304800" y="2438400"/>
            <a:ext cx="3505200" cy="2286000"/>
          </a:xfrm>
          <a:prstGeom prst="roundRect">
            <a:avLst/>
          </a:prstGeom>
          <a:noFill/>
          <a:ln w="57150">
            <a:solidFill>
              <a:srgbClr val="F7C7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5009BAC-5775-47D5-995A-3FBE73DB83B6}"/>
              </a:ext>
            </a:extLst>
          </p:cNvPr>
          <p:cNvSpPr/>
          <p:nvPr/>
        </p:nvSpPr>
        <p:spPr>
          <a:xfrm>
            <a:off x="3190315" y="609600"/>
            <a:ext cx="3505200" cy="2057400"/>
          </a:xfrm>
          <a:prstGeom prst="roundRect">
            <a:avLst/>
          </a:prstGeom>
          <a:noFill/>
          <a:ln w="57150">
            <a:solidFill>
              <a:srgbClr val="F7C7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7DDCE6-0FDA-4D6D-8AED-973F457F509E}"/>
              </a:ext>
            </a:extLst>
          </p:cNvPr>
          <p:cNvSpPr/>
          <p:nvPr/>
        </p:nvSpPr>
        <p:spPr>
          <a:xfrm>
            <a:off x="6428815" y="609600"/>
            <a:ext cx="2284879" cy="3429000"/>
          </a:xfrm>
          <a:prstGeom prst="roundRect">
            <a:avLst/>
          </a:prstGeom>
          <a:noFill/>
          <a:ln w="57150">
            <a:solidFill>
              <a:srgbClr val="F7C7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BDAAA9-5757-453B-92D5-CF1BA004D2E6}"/>
              </a:ext>
            </a:extLst>
          </p:cNvPr>
          <p:cNvSpPr/>
          <p:nvPr/>
        </p:nvSpPr>
        <p:spPr>
          <a:xfrm>
            <a:off x="3810000" y="2438400"/>
            <a:ext cx="2618815" cy="2286000"/>
          </a:xfrm>
          <a:prstGeom prst="roundRect">
            <a:avLst/>
          </a:prstGeom>
          <a:noFill/>
          <a:ln w="57150">
            <a:solidFill>
              <a:srgbClr val="F7C7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B57ED0-F83B-4B16-BD94-B5C4EF25E6E1}"/>
              </a:ext>
            </a:extLst>
          </p:cNvPr>
          <p:cNvSpPr/>
          <p:nvPr/>
        </p:nvSpPr>
        <p:spPr>
          <a:xfrm>
            <a:off x="2057400" y="4495800"/>
            <a:ext cx="3810000" cy="2133600"/>
          </a:xfrm>
          <a:prstGeom prst="roundRect">
            <a:avLst/>
          </a:prstGeom>
          <a:noFill/>
          <a:ln w="57150">
            <a:solidFill>
              <a:srgbClr val="F7C7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3700" y="248148"/>
            <a:ext cx="787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시연 영상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7C5809-8FB4-4E5C-82F0-0D932A8AD53D}"/>
              </a:ext>
            </a:extLst>
          </p:cNvPr>
          <p:cNvSpPr/>
          <p:nvPr/>
        </p:nvSpPr>
        <p:spPr>
          <a:xfrm>
            <a:off x="508000" y="1066800"/>
            <a:ext cx="5588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F970-B2D4-4338-BE6E-3CDCD3C312A3}"/>
              </a:ext>
            </a:extLst>
          </p:cNvPr>
          <p:cNvSpPr txBox="1"/>
          <p:nvPr/>
        </p:nvSpPr>
        <p:spPr>
          <a:xfrm>
            <a:off x="609600" y="2819400"/>
            <a:ext cx="8257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 영상 링크</a:t>
            </a:r>
            <a:endParaRPr lang="en-US" altLang="ko-KR" sz="2000" b="1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400" b="1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b="0" i="0" u="none" strike="noStrike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hlinkClick r:id="rId2"/>
              </a:rPr>
              <a:t>https://drive.google.com/drive/u/0/folders/1a1YMTGkn0niu8aTO05o_gMp_9bIC-iFd</a:t>
            </a:r>
            <a:endParaRPr lang="ko-KR" altLang="en-US" sz="1400" b="1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9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33997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6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06.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기대</a:t>
            </a:r>
            <a:r>
              <a:rPr sz="4600" spc="-76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4600" spc="-38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효과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998" y="270336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기대효과</a:t>
            </a:r>
            <a:endParaRPr sz="12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247778"/>
            <a:ext cx="6705600" cy="7953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ko-KR" altLang="en-US" sz="180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교육 격차 완화</a:t>
            </a:r>
            <a:br>
              <a:rPr lang="en-US" altLang="ko-KR" sz="180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</a:br>
            <a:r>
              <a:rPr lang="en-US" altLang="ko-KR" sz="180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-&gt; </a:t>
            </a:r>
            <a:r>
              <a:rPr lang="ko-KR" altLang="en-US" sz="180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다문화 가정 아이들에게 가정에서의 한국어 학습 기회 제공</a:t>
            </a:r>
            <a:endParaRPr sz="18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062377-DA99-4680-A352-57F27EFFDB53}"/>
              </a:ext>
            </a:extLst>
          </p:cNvPr>
          <p:cNvGrpSpPr/>
          <p:nvPr/>
        </p:nvGrpSpPr>
        <p:grpSpPr>
          <a:xfrm>
            <a:off x="626397" y="2728682"/>
            <a:ext cx="3869402" cy="808170"/>
            <a:chOff x="626398" y="3123245"/>
            <a:chExt cx="3869402" cy="8081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40A82B-BFC5-41F5-95ED-0DB92C10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398" y="3221058"/>
              <a:ext cx="209579" cy="247685"/>
            </a:xfrm>
            <a:prstGeom prst="rect">
              <a:avLst/>
            </a:prstGeom>
          </p:spPr>
        </p:pic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C5E21586-A0FC-485C-BB3C-82D0F8D7DF9A}"/>
                </a:ext>
              </a:extLst>
            </p:cNvPr>
            <p:cNvSpPr txBox="1">
              <a:spLocks/>
            </p:cNvSpPr>
            <p:nvPr/>
          </p:nvSpPr>
          <p:spPr>
            <a:xfrm>
              <a:off x="914400" y="3123245"/>
              <a:ext cx="3581400" cy="8081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언어 발달 문제 해결</a:t>
              </a:r>
              <a:endParaRPr lang="en-US" altLang="ko-KR" sz="1800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en-US" altLang="ko-KR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-&gt; </a:t>
              </a:r>
              <a:r>
                <a:rPr lang="ko-KR" altLang="en-US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이중언어에 대한 혼란 완화</a:t>
              </a:r>
              <a:endParaRPr lang="ko-KR" altLang="en-US" sz="18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1AFA7B-C22A-4F39-8334-B5D0E08A72CA}"/>
              </a:ext>
            </a:extLst>
          </p:cNvPr>
          <p:cNvGrpSpPr/>
          <p:nvPr/>
        </p:nvGrpSpPr>
        <p:grpSpPr>
          <a:xfrm>
            <a:off x="626397" y="4257459"/>
            <a:ext cx="4860002" cy="808170"/>
            <a:chOff x="626397" y="4341128"/>
            <a:chExt cx="4860002" cy="80817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1A2BFEE-A030-462E-A56F-F44CD4B6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397" y="4440258"/>
              <a:ext cx="209579" cy="247685"/>
            </a:xfrm>
            <a:prstGeom prst="rect">
              <a:avLst/>
            </a:prstGeom>
          </p:spPr>
        </p:pic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1A2DD402-B114-4F95-BD35-3FD68D83A73B}"/>
                </a:ext>
              </a:extLst>
            </p:cNvPr>
            <p:cNvSpPr txBox="1">
              <a:spLocks/>
            </p:cNvSpPr>
            <p:nvPr/>
          </p:nvSpPr>
          <p:spPr>
            <a:xfrm>
              <a:off x="914399" y="4341128"/>
              <a:ext cx="4572000" cy="8081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800" b="0" i="0">
                  <a:solidFill>
                    <a:schemeClr val="bg1"/>
                  </a:solidFill>
                  <a:latin typeface="바탕"/>
                  <a:ea typeface="+mj-ea"/>
                  <a:cs typeface="바탕"/>
                </a:defRPr>
              </a:lvl1pPr>
            </a:lstStyle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한국어가 서툰 부모들을 위한 보조 도구</a:t>
              </a:r>
              <a:endParaRPr lang="en-US" altLang="ko-KR" sz="1800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  <a:p>
              <a:pPr marL="12700" latinLnBrk="0">
                <a:lnSpc>
                  <a:spcPct val="150000"/>
                </a:lnSpc>
                <a:spcBef>
                  <a:spcPts val="100"/>
                </a:spcBef>
              </a:pPr>
              <a:r>
                <a:rPr lang="en-US" altLang="ko-KR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-&gt; </a:t>
              </a:r>
              <a:r>
                <a:rPr lang="ko-KR" altLang="en-US" sz="1800" kern="0" spc="-145" dirty="0">
                  <a:solidFill>
                    <a:srgbClr val="595959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  <a:cs typeface="함초롬바탕"/>
                </a:rPr>
                <a:t>한국어 교육 가이드라인 제공</a:t>
              </a:r>
              <a:endParaRPr lang="ko-KR" altLang="en-US" sz="1800" kern="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endParaRPr>
            </a:p>
          </p:txBody>
        </p:sp>
      </p:grpSp>
      <p:sp>
        <p:nvSpPr>
          <p:cNvPr id="25" name="object 3">
            <a:extLst>
              <a:ext uri="{FF2B5EF4-FFF2-40B4-BE49-F238E27FC236}">
                <a16:creationId xmlns:a16="http://schemas.microsoft.com/office/drawing/2014/main" id="{52FDFDED-EBA3-433D-9C2F-BEA961ED4B2D}"/>
              </a:ext>
            </a:extLst>
          </p:cNvPr>
          <p:cNvSpPr txBox="1">
            <a:spLocks/>
          </p:cNvSpPr>
          <p:nvPr/>
        </p:nvSpPr>
        <p:spPr>
          <a:xfrm>
            <a:off x="1143000" y="5751187"/>
            <a:ext cx="6858000" cy="80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800" i="1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“</a:t>
            </a:r>
            <a:r>
              <a:rPr lang="ko-KR" altLang="en-US" sz="1800" i="1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다문화 가정 뿐만 아니라</a:t>
            </a:r>
            <a:endParaRPr lang="en-US" altLang="ko-KR" sz="1800" i="1" kern="0" spc="-145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1800" i="1" kern="0" spc="-145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한국어를 배우고 싶어하는 모든 사람들</a:t>
            </a:r>
            <a:r>
              <a:rPr lang="ko-KR" altLang="en-US" sz="1800" i="1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을 위한 애플리케이션으로 발전 가능</a:t>
            </a:r>
            <a:r>
              <a:rPr lang="en-US" altLang="ko-KR" sz="1800" i="1" kern="0" spc="-14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”</a:t>
            </a:r>
            <a:endParaRPr lang="ko-KR" altLang="en-US" sz="1800" i="1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1717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6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07.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lang="ko-KR" altLang="en-US" sz="4600" spc="25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참고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70600" y="4114800"/>
            <a:ext cx="2540000" cy="2260600"/>
            <a:chOff x="6070600" y="4114800"/>
            <a:chExt cx="2540000" cy="2260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0600" y="4838700"/>
              <a:ext cx="1536700" cy="1536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4100" y="4114800"/>
              <a:ext cx="1206500" cy="120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5">
            <a:extLst>
              <a:ext uri="{FF2B5EF4-FFF2-40B4-BE49-F238E27FC236}">
                <a16:creationId xmlns:a16="http://schemas.microsoft.com/office/drawing/2014/main" id="{303EEA5D-BFEA-4DA1-BE09-75E02329677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990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algn="ctr" latinLnBrk="0"/>
            <a:r>
              <a:rPr lang="ko-KR" altLang="en-US" sz="1400" kern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FCF400-81F5-405C-BD03-1B36244A7E53}"/>
              </a:ext>
            </a:extLst>
          </p:cNvPr>
          <p:cNvSpPr/>
          <p:nvPr/>
        </p:nvSpPr>
        <p:spPr>
          <a:xfrm>
            <a:off x="190500" y="914400"/>
            <a:ext cx="1371600" cy="69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3030B-72A4-412D-9812-3B20EB0F208C}"/>
              </a:ext>
            </a:extLst>
          </p:cNvPr>
          <p:cNvSpPr txBox="1"/>
          <p:nvPr/>
        </p:nvSpPr>
        <p:spPr>
          <a:xfrm>
            <a:off x="1600200" y="2240101"/>
            <a:ext cx="594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Reference papers</a:t>
            </a:r>
            <a:endParaRPr lang="en-US" altLang="ko-KR" sz="1400" b="1" kern="0" spc="-5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O. </a:t>
            </a:r>
            <a:r>
              <a:rPr lang="en-US" altLang="ko-KR" sz="1400" kern="0" spc="-50" dirty="0" err="1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Vinyals</a:t>
            </a: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et al, Show and Tell: A Neural Image Caption Generator, In CVPR, 2015.</a:t>
            </a:r>
          </a:p>
          <a:p>
            <a:pPr marL="342900" indent="-342900"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Kelvin Xu et al, Show, attend and tell: Neural image caption generation with visual attention, In ICML., 2015</a:t>
            </a:r>
          </a:p>
          <a:p>
            <a:pPr marL="342900" indent="-342900"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kern="0" spc="-50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400" kern="0" spc="-50" dirty="0" err="1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zmitry</a:t>
            </a: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400" kern="0" spc="-50" dirty="0" err="1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Bahdanau</a:t>
            </a: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et al, Neural machine translation by jointly learning to align and translate, </a:t>
            </a:r>
            <a:r>
              <a:rPr lang="en-US" altLang="ko-KR" sz="1400" kern="0" spc="-50" dirty="0" err="1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CoRR</a:t>
            </a:r>
            <a:r>
              <a:rPr lang="en-US" altLang="ko-KR" sz="1400" kern="0" spc="-50" dirty="0">
                <a:solidFill>
                  <a:srgbClr val="595959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2014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kern="0" spc="-50" dirty="0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CC4E7-7D22-4B94-9C57-2291678144B1}"/>
              </a:ext>
            </a:extLst>
          </p:cNvPr>
          <p:cNvSpPr txBox="1"/>
          <p:nvPr/>
        </p:nvSpPr>
        <p:spPr>
          <a:xfrm>
            <a:off x="1600200" y="4886980"/>
            <a:ext cx="825723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산출물 코드 링크</a:t>
            </a:r>
            <a:endParaRPr lang="en-US" altLang="ko-KR" sz="2000" b="1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400" b="1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b="0" i="0" u="none" strike="noStrike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hlinkClick r:id="rId2"/>
              </a:rPr>
              <a:t>https://github.com/Gachon-Ganada</a:t>
            </a:r>
            <a:endParaRPr lang="en-US" altLang="ko-KR" sz="1400" b="1" i="0" u="none" strike="noStrike">
              <a:solidFill>
                <a:srgbClr val="595959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400" b="0" i="0" u="none" strike="noStrike"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6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pc="-32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spc="-43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spc="-33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208" y="1028700"/>
            <a:ext cx="4837583" cy="4800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1676400"/>
            <a:ext cx="1719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29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CONTEN</a:t>
            </a:r>
            <a:r>
              <a:rPr sz="2600" spc="-409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</a:t>
            </a:r>
            <a:r>
              <a:rPr sz="2600" spc="25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</a:t>
            </a:r>
            <a:endParaRPr sz="2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1600" y="2819400"/>
            <a:ext cx="1447800" cy="2667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indent="-3257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38455" algn="l"/>
              </a:tabLst>
            </a:pPr>
            <a:r>
              <a:rPr lang="ko-KR" altLang="en-US"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프로젝트 소개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338455" algn="l"/>
              </a:tabLst>
            </a:pPr>
            <a:r>
              <a:rPr lang="ko-KR" altLang="en-US"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벤치마킹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400"/>
              </a:spcBef>
              <a:buAutoNum type="arabicPeriod"/>
              <a:tabLst>
                <a:tab pos="338455" algn="l"/>
              </a:tabLst>
            </a:pPr>
            <a:r>
              <a:rPr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주요</a:t>
            </a:r>
            <a:r>
              <a:rPr sz="1500" spc="-37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1500" spc="-18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기능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400"/>
              </a:spcBef>
              <a:buAutoNum type="arabicPeriod"/>
              <a:tabLst>
                <a:tab pos="338455" algn="l"/>
              </a:tabLst>
            </a:pPr>
            <a:r>
              <a:rPr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구현</a:t>
            </a:r>
            <a:r>
              <a:rPr sz="1500" spc="-37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1500" spc="-18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기술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338455" algn="l"/>
              </a:tabLst>
            </a:pPr>
            <a:r>
              <a:rPr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영상</a:t>
            </a:r>
            <a:r>
              <a:rPr sz="1500" spc="-37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1500" spc="-18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시연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400"/>
              </a:spcBef>
              <a:buAutoNum type="arabicPeriod"/>
              <a:tabLst>
                <a:tab pos="338455" algn="l"/>
              </a:tabLst>
            </a:pPr>
            <a:r>
              <a:rPr sz="1500" spc="-11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기대</a:t>
            </a:r>
            <a:r>
              <a:rPr sz="1500" spc="-37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1500" spc="-18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효과</a:t>
            </a:r>
            <a:endParaRPr sz="15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337820" indent="-325755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338455" algn="l"/>
              </a:tabLst>
            </a:pPr>
            <a:r>
              <a:rPr lang="ko-KR" altLang="en-US" sz="1500" spc="-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참고</a:t>
            </a:r>
            <a:endParaRPr lang="en-US" altLang="ko-KR" sz="1500" spc="-9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36195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14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01.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lang="ko-KR" altLang="en-US"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프로젝트 소개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9103"/>
            <a:ext cx="9804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프로젝트 소개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3C305D7-0601-4C03-BD9C-6919B4CC1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1282700"/>
            <a:ext cx="981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개발</a:t>
            </a:r>
            <a:r>
              <a:rPr sz="2000" spc="-34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2000" spc="-1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동기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26D2582D-7750-40C4-B046-367AC16DB7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838200" cy="1109701"/>
          </a:xfrm>
          <a:prstGeom prst="rect">
            <a:avLst/>
          </a:prstGeom>
        </p:spPr>
      </p:pic>
      <p:pic>
        <p:nvPicPr>
          <p:cNvPr id="15" name="Object 11">
            <a:extLst>
              <a:ext uri="{FF2B5EF4-FFF2-40B4-BE49-F238E27FC236}">
                <a16:creationId xmlns:a16="http://schemas.microsoft.com/office/drawing/2014/main" id="{3F728484-A768-4E60-A01A-9A4718B0BE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4343947"/>
            <a:ext cx="857532" cy="1035243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C0A928C3-C6CC-49BC-B8CA-240D2412B2D6}"/>
              </a:ext>
            </a:extLst>
          </p:cNvPr>
          <p:cNvSpPr txBox="1">
            <a:spLocks/>
          </p:cNvSpPr>
          <p:nvPr/>
        </p:nvSpPr>
        <p:spPr>
          <a:xfrm>
            <a:off x="457200" y="2943867"/>
            <a:ext cx="5181600" cy="9702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다문화 가정 아동의 언어 능력 발달 지연</a:t>
            </a:r>
            <a:endParaRPr lang="en-US" altLang="ko-KR" sz="1400" b="1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-&gt; </a:t>
            </a:r>
            <a:r>
              <a:rPr lang="ko-KR" altLang="en-US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부모의 언어 자극이 없거나 충분하지 않으면</a:t>
            </a:r>
            <a:endParaRPr lang="en-US" altLang="ko-KR" sz="1400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    아이의</a:t>
            </a:r>
            <a:r>
              <a:rPr lang="en-US" altLang="ko-KR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lang="ko-KR" altLang="en-US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언어 발달이 지체되거나 언어 장애가 올 수 있음</a:t>
            </a:r>
            <a:r>
              <a:rPr lang="en-US" altLang="ko-KR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.</a:t>
            </a:r>
            <a:endParaRPr lang="ko-KR" altLang="en-US" sz="14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DE44B4CE-A8CB-463A-8EBA-37E089C75858}"/>
              </a:ext>
            </a:extLst>
          </p:cNvPr>
          <p:cNvSpPr txBox="1">
            <a:spLocks/>
          </p:cNvSpPr>
          <p:nvPr/>
        </p:nvSpPr>
        <p:spPr>
          <a:xfrm>
            <a:off x="493971" y="5193144"/>
            <a:ext cx="3544629" cy="6342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바탕"/>
                <a:ea typeface="+mj-ea"/>
                <a:cs typeface="바탕"/>
              </a:defRPr>
            </a:lvl1pPr>
          </a:lstStyle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b="1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교육 격차</a:t>
            </a:r>
            <a:endParaRPr lang="en-US" altLang="ko-KR" sz="1400" b="1" kern="0" spc="-12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-&gt; </a:t>
            </a:r>
            <a:r>
              <a:rPr lang="ko-KR" altLang="en-US" sz="1400" kern="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제공되는 제도 및 서비스 부족</a:t>
            </a:r>
            <a:endParaRPr lang="ko-KR" altLang="en-US" sz="1400" kern="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ED767-02DD-4A82-B5B1-1A26D035A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8" r="1666" b="10456"/>
          <a:stretch/>
        </p:blipFill>
        <p:spPr>
          <a:xfrm>
            <a:off x="4150105" y="4323863"/>
            <a:ext cx="4536695" cy="2300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CE8337-B64D-4777-96BA-2BC3DFF1D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818637"/>
            <a:ext cx="4139072" cy="23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9103"/>
            <a:ext cx="9804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프로젝트 소개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282700"/>
            <a:ext cx="980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개발</a:t>
            </a:r>
            <a:r>
              <a:rPr sz="2000" spc="-34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sz="2000" spc="-1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동기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0666" y="2338686"/>
            <a:ext cx="8752376" cy="4515628"/>
            <a:chOff x="124924" y="2291572"/>
            <a:chExt cx="8752376" cy="451562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200" y="3314700"/>
              <a:ext cx="2451100" cy="3492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4924" y="2291572"/>
              <a:ext cx="5850890" cy="1892935"/>
            </a:xfrm>
            <a:custGeom>
              <a:avLst/>
              <a:gdLst/>
              <a:ahLst/>
              <a:cxnLst/>
              <a:rect l="l" t="t" r="r" b="b"/>
              <a:pathLst>
                <a:path w="5850890" h="1892935">
                  <a:moveTo>
                    <a:pt x="80962" y="0"/>
                  </a:moveTo>
                  <a:lnTo>
                    <a:pt x="49473" y="6370"/>
                  </a:lnTo>
                  <a:lnTo>
                    <a:pt x="23735" y="23735"/>
                  </a:lnTo>
                  <a:lnTo>
                    <a:pt x="6370" y="49473"/>
                  </a:lnTo>
                  <a:lnTo>
                    <a:pt x="0" y="80962"/>
                  </a:lnTo>
                  <a:lnTo>
                    <a:pt x="0" y="1763316"/>
                  </a:lnTo>
                  <a:lnTo>
                    <a:pt x="6370" y="1794804"/>
                  </a:lnTo>
                  <a:lnTo>
                    <a:pt x="23735" y="1820542"/>
                  </a:lnTo>
                  <a:lnTo>
                    <a:pt x="49473" y="1837907"/>
                  </a:lnTo>
                  <a:lnTo>
                    <a:pt x="80962" y="1844278"/>
                  </a:lnTo>
                  <a:lnTo>
                    <a:pt x="4121546" y="1844278"/>
                  </a:lnTo>
                  <a:lnTo>
                    <a:pt x="5850333" y="1892696"/>
                  </a:lnTo>
                  <a:lnTo>
                    <a:pt x="5319712" y="1675208"/>
                  </a:lnTo>
                  <a:lnTo>
                    <a:pt x="5319712" y="80962"/>
                  </a:lnTo>
                  <a:lnTo>
                    <a:pt x="5313341" y="49473"/>
                  </a:lnTo>
                  <a:lnTo>
                    <a:pt x="5295976" y="23735"/>
                  </a:lnTo>
                  <a:lnTo>
                    <a:pt x="5270238" y="6370"/>
                  </a:lnTo>
                  <a:lnTo>
                    <a:pt x="5238750" y="0"/>
                  </a:lnTo>
                  <a:lnTo>
                    <a:pt x="80962" y="0"/>
                  </a:lnTo>
                  <a:close/>
                </a:path>
              </a:pathLst>
            </a:custGeom>
            <a:ln w="12700">
              <a:solidFill>
                <a:srgbClr val="F7C76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93800" y="2692400"/>
            <a:ext cx="4292600" cy="11875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7780" algn="ctr">
              <a:lnSpc>
                <a:spcPts val="2800"/>
              </a:lnSpc>
              <a:spcBef>
                <a:spcPts val="260"/>
              </a:spcBef>
            </a:pPr>
            <a:r>
              <a:rPr lang="ko-KR" altLang="en-US" sz="2400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다문화 가정 아이들이</a:t>
            </a:r>
            <a:endParaRPr lang="en-US" altLang="ko-KR" sz="2400" spc="-55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marR="5080" indent="17780" algn="ctr">
              <a:lnSpc>
                <a:spcPts val="2800"/>
              </a:lnSpc>
              <a:spcBef>
                <a:spcPts val="260"/>
              </a:spcBef>
            </a:pPr>
            <a:r>
              <a:rPr lang="ko-KR" altLang="en-US" sz="2400" b="1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쉽게 한글을 공부</a:t>
            </a:r>
            <a:r>
              <a:rPr lang="ko-KR" altLang="en-US" sz="2400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할</a:t>
            </a:r>
            <a:r>
              <a:rPr lang="ko-KR" altLang="en-US" sz="2400" b="1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lang="ko-KR" altLang="en-US" sz="2400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수 있는 </a:t>
            </a:r>
            <a:endParaRPr lang="en-US" altLang="ko-KR" sz="2400" spc="-55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 marR="5080" indent="17780" algn="ctr">
              <a:lnSpc>
                <a:spcPts val="2800"/>
              </a:lnSpc>
              <a:spcBef>
                <a:spcPts val="260"/>
              </a:spcBef>
            </a:pPr>
            <a:r>
              <a:rPr lang="ko-KR" altLang="en-US" sz="2400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방법은 없을까</a:t>
            </a:r>
            <a:r>
              <a:rPr lang="en-US" altLang="ko-KR" sz="2400" spc="-5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?</a:t>
            </a:r>
            <a:endParaRPr sz="2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860" y="4637272"/>
            <a:ext cx="6443740" cy="174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현재</a:t>
            </a: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, </a:t>
            </a: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한글 공부를 위한 다양한 앱 존재</a:t>
            </a:r>
            <a:endParaRPr lang="en-US" altLang="ko-KR" sz="1500" spc="16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휴먼모음T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500" spc="-5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BUT</a:t>
            </a:r>
            <a:r>
              <a:rPr lang="en-US" sz="1500" spc="-5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!!!</a:t>
            </a:r>
          </a:p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lang="en-US" sz="1500" spc="15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- </a:t>
            </a:r>
            <a:r>
              <a:rPr lang="ko-KR" altLang="en-US" sz="1500" spc="15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실생활에서 접할 수 있는 </a:t>
            </a:r>
            <a:r>
              <a:rPr lang="ko-KR" altLang="en-US" sz="1500" spc="13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주변 사물을 활용한 앱</a:t>
            </a:r>
            <a:r>
              <a:rPr lang="ko-KR" altLang="en-US" sz="1500" spc="13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은 알려진 바가 없음</a:t>
            </a: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.</a:t>
            </a:r>
          </a:p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-</a:t>
            </a:r>
            <a:r>
              <a:rPr lang="en-US" altLang="ko-KR" sz="1500" spc="16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 </a:t>
            </a:r>
            <a:r>
              <a:rPr lang="ko-KR" altLang="en-US" sz="1500" spc="16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한글을 잘 모르는 다문화 가정 부모</a:t>
            </a: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들은 현존하는</a:t>
            </a: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 </a:t>
            </a: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한글교육 어플을</a:t>
            </a:r>
            <a:endParaRPr lang="en-US" altLang="ko-KR" sz="1500" spc="16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휴먼모음T"/>
            </a:endParaRPr>
          </a:p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   </a:t>
            </a: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사용하는 데 </a:t>
            </a:r>
            <a:r>
              <a:rPr lang="ko-KR" altLang="en-US" sz="1500" spc="160" dirty="0">
                <a:solidFill>
                  <a:srgbClr val="FF9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어려운 점</a:t>
            </a:r>
            <a:r>
              <a:rPr lang="ko-KR" altLang="en-US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이 있음</a:t>
            </a:r>
            <a:r>
              <a:rPr lang="en-US" altLang="ko-KR" sz="1500" spc="16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모음T"/>
              </a:rPr>
              <a:t>.</a:t>
            </a:r>
            <a:endParaRPr lang="ko-KR" altLang="en-US" sz="15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휴먼모음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2C4935-57C9-4E11-825C-1F4B7F09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55" y="1778673"/>
            <a:ext cx="2079569" cy="13647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1282700"/>
            <a:ext cx="2286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spc="-12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애플리케이션</a:t>
            </a:r>
            <a:r>
              <a:rPr sz="2000" spc="-34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 </a:t>
            </a:r>
            <a:r>
              <a:rPr lang="ko-KR" altLang="en-US" sz="2000" spc="-195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소개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879600" y="2667000"/>
            <a:ext cx="6121400" cy="9271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14400" marR="5080" indent="-901700">
              <a:lnSpc>
                <a:spcPts val="3500"/>
              </a:lnSpc>
              <a:spcBef>
                <a:spcPts val="300"/>
              </a:spcBef>
            </a:pPr>
            <a:r>
              <a:rPr lang="en-US"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AI</a:t>
            </a:r>
            <a:r>
              <a:rPr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기반 이미지 인식 </a:t>
            </a:r>
            <a:r>
              <a:rPr sz="2800" spc="-16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기술을</a:t>
            </a:r>
            <a:r>
              <a:rPr sz="2800" spc="-675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sz="2800" spc="-16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활용한</a:t>
            </a:r>
            <a:r>
              <a:rPr lang="ko-KR" altLang="en-US"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br>
              <a:rPr lang="en-US" altLang="ko-KR"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한글</a:t>
            </a:r>
            <a:r>
              <a:rPr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학습 애플리케이션</a:t>
            </a:r>
            <a:r>
              <a:rPr sz="2800" spc="-465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sz="2800" spc="-16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8800" y="4175199"/>
            <a:ext cx="734949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언제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어디서나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주변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사물을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 err="1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인식하여</a:t>
            </a:r>
            <a:r>
              <a:rPr sz="2000" spc="-22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lang="ko-KR" altLang="en-US"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한글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학습</a:t>
            </a:r>
            <a:r>
              <a:rPr sz="2000" spc="-229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가능</a:t>
            </a:r>
            <a:endParaRPr sz="20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9453CF6-61F4-442E-BA0E-A624955CDB91}"/>
              </a:ext>
            </a:extLst>
          </p:cNvPr>
          <p:cNvSpPr txBox="1"/>
          <p:nvPr/>
        </p:nvSpPr>
        <p:spPr>
          <a:xfrm>
            <a:off x="304800" y="289103"/>
            <a:ext cx="9804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프로젝트 소개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9867E7-5D72-4ECB-9DD9-5B4FBCE8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8" y="4816860"/>
            <a:ext cx="8070782" cy="771633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885D1F88-E95C-4AEE-83F4-0293B9E54691}"/>
              </a:ext>
            </a:extLst>
          </p:cNvPr>
          <p:cNvSpPr txBox="1"/>
          <p:nvPr/>
        </p:nvSpPr>
        <p:spPr>
          <a:xfrm>
            <a:off x="1981200" y="5013399"/>
            <a:ext cx="6019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한글이 서툰 부모님도 한글 교육을 지도 가능</a:t>
            </a:r>
            <a:endParaRPr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800FFA-3ED8-452D-8D2B-736D276F8057}"/>
              </a:ext>
            </a:extLst>
          </p:cNvPr>
          <p:cNvGrpSpPr/>
          <p:nvPr/>
        </p:nvGrpSpPr>
        <p:grpSpPr>
          <a:xfrm>
            <a:off x="539818" y="4053474"/>
            <a:ext cx="8070782" cy="1535019"/>
            <a:chOff x="511628" y="1199683"/>
            <a:chExt cx="8070782" cy="7716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196A0F3-5E7C-4355-B814-7592C4B8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628" y="1199683"/>
              <a:ext cx="8070782" cy="771633"/>
            </a:xfrm>
            <a:prstGeom prst="rect">
              <a:avLst/>
            </a:prstGeom>
          </p:spPr>
        </p:pic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9EA29CE6-DF74-4FE5-BEBC-057ED4113B99}"/>
                </a:ext>
              </a:extLst>
            </p:cNvPr>
            <p:cNvSpPr txBox="1"/>
            <p:nvPr/>
          </p:nvSpPr>
          <p:spPr>
            <a:xfrm>
              <a:off x="2350378" y="1459177"/>
              <a:ext cx="4386864" cy="2230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“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부족한 언어 자극 충족 가능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”</a:t>
              </a:r>
              <a:endParaRPr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317500"/>
            <a:ext cx="233997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10"/>
              </a:lnSpc>
              <a:spcBef>
                <a:spcPts val="100"/>
              </a:spcBef>
            </a:pPr>
            <a:r>
              <a:rPr sz="4600" spc="114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02.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ts val="5410"/>
              </a:lnSpc>
            </a:pPr>
            <a:r>
              <a:rPr lang="ko-KR" altLang="en-US" sz="4600" spc="-315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휴먼옛체"/>
              </a:rPr>
              <a:t>벤치마킹</a:t>
            </a:r>
            <a:endParaRPr sz="4600" dirty="0">
              <a:latin typeface="a옛날사진관3" panose="02020600000000000000" pitchFamily="18" charset="-127"/>
              <a:ea typeface="a옛날사진관3" panose="02020600000000000000" pitchFamily="18" charset="-127"/>
              <a:cs typeface="휴먼옛체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000" y="241300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90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벤치마킹</a:t>
            </a:r>
            <a:endParaRPr sz="14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5025" y="5241411"/>
            <a:ext cx="7708900" cy="1194383"/>
          </a:xfrm>
          <a:custGeom>
            <a:avLst/>
            <a:gdLst/>
            <a:ahLst/>
            <a:cxnLst/>
            <a:rect l="l" t="t" r="r" b="b"/>
            <a:pathLst>
              <a:path w="7708900" h="1235710">
                <a:moveTo>
                  <a:pt x="7417427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5"/>
                </a:lnTo>
                <a:lnTo>
                  <a:pt x="0" y="291209"/>
                </a:lnTo>
                <a:lnTo>
                  <a:pt x="5" y="944429"/>
                </a:lnTo>
                <a:lnTo>
                  <a:pt x="222" y="999477"/>
                </a:lnTo>
                <a:lnTo>
                  <a:pt x="1783" y="1044145"/>
                </a:lnTo>
                <a:lnTo>
                  <a:pt x="14270" y="1115340"/>
                </a:lnTo>
                <a:lnTo>
                  <a:pt x="31474" y="1150174"/>
                </a:lnTo>
                <a:lnTo>
                  <a:pt x="55532" y="1180108"/>
                </a:lnTo>
                <a:lnTo>
                  <a:pt x="85466" y="1204165"/>
                </a:lnTo>
                <a:lnTo>
                  <a:pt x="120299" y="1221369"/>
                </a:lnTo>
                <a:lnTo>
                  <a:pt x="191332" y="1233856"/>
                </a:lnTo>
                <a:lnTo>
                  <a:pt x="235616" y="1235417"/>
                </a:lnTo>
                <a:lnTo>
                  <a:pt x="291210" y="1235640"/>
                </a:lnTo>
                <a:lnTo>
                  <a:pt x="7416133" y="1235640"/>
                </a:lnTo>
                <a:lnTo>
                  <a:pt x="7472476" y="1235417"/>
                </a:lnTo>
                <a:lnTo>
                  <a:pt x="7517144" y="1233856"/>
                </a:lnTo>
                <a:lnTo>
                  <a:pt x="7588339" y="1221369"/>
                </a:lnTo>
                <a:lnTo>
                  <a:pt x="7623172" y="1204165"/>
                </a:lnTo>
                <a:lnTo>
                  <a:pt x="7653106" y="1180108"/>
                </a:lnTo>
                <a:lnTo>
                  <a:pt x="7677163" y="1150174"/>
                </a:lnTo>
                <a:lnTo>
                  <a:pt x="7694367" y="1115340"/>
                </a:lnTo>
                <a:lnTo>
                  <a:pt x="7706860" y="1044145"/>
                </a:lnTo>
                <a:lnTo>
                  <a:pt x="7708415" y="1000024"/>
                </a:lnTo>
                <a:lnTo>
                  <a:pt x="7708638" y="944429"/>
                </a:lnTo>
                <a:lnTo>
                  <a:pt x="7708633" y="291209"/>
                </a:lnTo>
                <a:lnTo>
                  <a:pt x="7708415" y="236161"/>
                </a:lnTo>
                <a:lnTo>
                  <a:pt x="7706854" y="191494"/>
                </a:lnTo>
                <a:lnTo>
                  <a:pt x="7694367" y="120299"/>
                </a:lnTo>
                <a:lnTo>
                  <a:pt x="7677163" y="85465"/>
                </a:lnTo>
                <a:lnTo>
                  <a:pt x="7653106" y="55531"/>
                </a:lnTo>
                <a:lnTo>
                  <a:pt x="7623172" y="31474"/>
                </a:lnTo>
                <a:lnTo>
                  <a:pt x="7588339" y="14269"/>
                </a:lnTo>
                <a:lnTo>
                  <a:pt x="7517306" y="1783"/>
                </a:lnTo>
                <a:lnTo>
                  <a:pt x="7473022" y="222"/>
                </a:lnTo>
                <a:lnTo>
                  <a:pt x="7417427" y="0"/>
                </a:lnTo>
                <a:close/>
              </a:path>
            </a:pathLst>
          </a:custGeom>
          <a:solidFill>
            <a:srgbClr val="F7C769"/>
          </a:solidFill>
        </p:spPr>
        <p:txBody>
          <a:bodyPr wrap="square" lIns="0" tIns="0" rIns="0" bIns="0" rtlCol="0"/>
          <a:lstStyle/>
          <a:p>
            <a:endParaRPr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065" y="1068321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3251906" y="557829"/>
                </a:moveTo>
                <a:lnTo>
                  <a:pt x="3285714" y="592490"/>
                </a:lnTo>
                <a:lnTo>
                  <a:pt x="3318465" y="627787"/>
                </a:lnTo>
                <a:lnTo>
                  <a:pt x="3350160" y="663700"/>
                </a:lnTo>
                <a:lnTo>
                  <a:pt x="3380798" y="700209"/>
                </a:lnTo>
                <a:lnTo>
                  <a:pt x="3410380" y="737294"/>
                </a:lnTo>
                <a:lnTo>
                  <a:pt x="3438905" y="774934"/>
                </a:lnTo>
                <a:lnTo>
                  <a:pt x="3466374" y="813109"/>
                </a:lnTo>
                <a:lnTo>
                  <a:pt x="3492787" y="851800"/>
                </a:lnTo>
                <a:lnTo>
                  <a:pt x="3518143" y="890985"/>
                </a:lnTo>
                <a:lnTo>
                  <a:pt x="3542442" y="930645"/>
                </a:lnTo>
                <a:lnTo>
                  <a:pt x="3565685" y="970759"/>
                </a:lnTo>
                <a:lnTo>
                  <a:pt x="3587871" y="1011308"/>
                </a:lnTo>
                <a:lnTo>
                  <a:pt x="3609001" y="1052270"/>
                </a:lnTo>
                <a:lnTo>
                  <a:pt x="3629075" y="1093627"/>
                </a:lnTo>
                <a:lnTo>
                  <a:pt x="3648092" y="1135357"/>
                </a:lnTo>
                <a:lnTo>
                  <a:pt x="3666052" y="1177440"/>
                </a:lnTo>
                <a:lnTo>
                  <a:pt x="3682956" y="1219857"/>
                </a:lnTo>
                <a:lnTo>
                  <a:pt x="3698804" y="1262587"/>
                </a:lnTo>
                <a:lnTo>
                  <a:pt x="3713595" y="1305610"/>
                </a:lnTo>
                <a:lnTo>
                  <a:pt x="3727329" y="1348905"/>
                </a:lnTo>
                <a:lnTo>
                  <a:pt x="3740007" y="1392453"/>
                </a:lnTo>
                <a:lnTo>
                  <a:pt x="3751628" y="1436233"/>
                </a:lnTo>
                <a:lnTo>
                  <a:pt x="3762193" y="1480225"/>
                </a:lnTo>
                <a:lnTo>
                  <a:pt x="3771702" y="1524410"/>
                </a:lnTo>
                <a:lnTo>
                  <a:pt x="3780154" y="1568765"/>
                </a:lnTo>
                <a:lnTo>
                  <a:pt x="3787549" y="1613273"/>
                </a:lnTo>
                <a:lnTo>
                  <a:pt x="3793888" y="1657911"/>
                </a:lnTo>
                <a:lnTo>
                  <a:pt x="3799171" y="1702661"/>
                </a:lnTo>
                <a:lnTo>
                  <a:pt x="3803397" y="1747501"/>
                </a:lnTo>
                <a:lnTo>
                  <a:pt x="3806566" y="1792413"/>
                </a:lnTo>
                <a:lnTo>
                  <a:pt x="3808679" y="1837374"/>
                </a:lnTo>
                <a:lnTo>
                  <a:pt x="3809736" y="1882366"/>
                </a:lnTo>
                <a:lnTo>
                  <a:pt x="3809736" y="1927368"/>
                </a:lnTo>
                <a:lnTo>
                  <a:pt x="3808679" y="1972360"/>
                </a:lnTo>
                <a:lnTo>
                  <a:pt x="3806566" y="2017322"/>
                </a:lnTo>
                <a:lnTo>
                  <a:pt x="3803397" y="2062233"/>
                </a:lnTo>
                <a:lnTo>
                  <a:pt x="3799171" y="2107074"/>
                </a:lnTo>
                <a:lnTo>
                  <a:pt x="3793888" y="2151824"/>
                </a:lnTo>
                <a:lnTo>
                  <a:pt x="3787549" y="2196462"/>
                </a:lnTo>
                <a:lnTo>
                  <a:pt x="3780154" y="2240969"/>
                </a:lnTo>
                <a:lnTo>
                  <a:pt x="3771702" y="2285325"/>
                </a:lnTo>
                <a:lnTo>
                  <a:pt x="3762193" y="2329509"/>
                </a:lnTo>
                <a:lnTo>
                  <a:pt x="3751628" y="2373502"/>
                </a:lnTo>
                <a:lnTo>
                  <a:pt x="3740007" y="2417282"/>
                </a:lnTo>
                <a:lnTo>
                  <a:pt x="3727329" y="2460830"/>
                </a:lnTo>
                <a:lnTo>
                  <a:pt x="3713595" y="2504125"/>
                </a:lnTo>
                <a:lnTo>
                  <a:pt x="3698804" y="2547148"/>
                </a:lnTo>
                <a:lnTo>
                  <a:pt x="3682956" y="2589878"/>
                </a:lnTo>
                <a:lnTo>
                  <a:pt x="3666052" y="2632295"/>
                </a:lnTo>
                <a:lnTo>
                  <a:pt x="3648092" y="2674378"/>
                </a:lnTo>
                <a:lnTo>
                  <a:pt x="3629075" y="2716108"/>
                </a:lnTo>
                <a:lnTo>
                  <a:pt x="3609001" y="2757465"/>
                </a:lnTo>
                <a:lnTo>
                  <a:pt x="3587871" y="2798427"/>
                </a:lnTo>
                <a:lnTo>
                  <a:pt x="3565685" y="2838976"/>
                </a:lnTo>
                <a:lnTo>
                  <a:pt x="3542442" y="2879090"/>
                </a:lnTo>
                <a:lnTo>
                  <a:pt x="3518143" y="2918750"/>
                </a:lnTo>
                <a:lnTo>
                  <a:pt x="3492787" y="2957935"/>
                </a:lnTo>
                <a:lnTo>
                  <a:pt x="3466374" y="2996625"/>
                </a:lnTo>
                <a:lnTo>
                  <a:pt x="3438905" y="3034801"/>
                </a:lnTo>
                <a:lnTo>
                  <a:pt x="3410380" y="3072441"/>
                </a:lnTo>
                <a:lnTo>
                  <a:pt x="3380798" y="3109525"/>
                </a:lnTo>
                <a:lnTo>
                  <a:pt x="3350160" y="3146034"/>
                </a:lnTo>
                <a:lnTo>
                  <a:pt x="3318465" y="3181948"/>
                </a:lnTo>
                <a:lnTo>
                  <a:pt x="3285714" y="3217245"/>
                </a:lnTo>
                <a:lnTo>
                  <a:pt x="3251906" y="3251906"/>
                </a:lnTo>
                <a:lnTo>
                  <a:pt x="3217245" y="3285714"/>
                </a:lnTo>
                <a:lnTo>
                  <a:pt x="3181948" y="3318465"/>
                </a:lnTo>
                <a:lnTo>
                  <a:pt x="3146034" y="3350160"/>
                </a:lnTo>
                <a:lnTo>
                  <a:pt x="3109525" y="3380798"/>
                </a:lnTo>
                <a:lnTo>
                  <a:pt x="3072441" y="3410380"/>
                </a:lnTo>
                <a:lnTo>
                  <a:pt x="3034801" y="3438905"/>
                </a:lnTo>
                <a:lnTo>
                  <a:pt x="2996625" y="3466374"/>
                </a:lnTo>
                <a:lnTo>
                  <a:pt x="2957935" y="3492787"/>
                </a:lnTo>
                <a:lnTo>
                  <a:pt x="2918750" y="3518143"/>
                </a:lnTo>
                <a:lnTo>
                  <a:pt x="2879090" y="3542442"/>
                </a:lnTo>
                <a:lnTo>
                  <a:pt x="2838976" y="3565685"/>
                </a:lnTo>
                <a:lnTo>
                  <a:pt x="2798427" y="3587871"/>
                </a:lnTo>
                <a:lnTo>
                  <a:pt x="2757465" y="3609001"/>
                </a:lnTo>
                <a:lnTo>
                  <a:pt x="2716108" y="3629075"/>
                </a:lnTo>
                <a:lnTo>
                  <a:pt x="2674378" y="3648092"/>
                </a:lnTo>
                <a:lnTo>
                  <a:pt x="2632295" y="3666052"/>
                </a:lnTo>
                <a:lnTo>
                  <a:pt x="2589878" y="3682956"/>
                </a:lnTo>
                <a:lnTo>
                  <a:pt x="2547148" y="3698804"/>
                </a:lnTo>
                <a:lnTo>
                  <a:pt x="2504125" y="3713595"/>
                </a:lnTo>
                <a:lnTo>
                  <a:pt x="2460830" y="3727329"/>
                </a:lnTo>
                <a:lnTo>
                  <a:pt x="2417282" y="3740007"/>
                </a:lnTo>
                <a:lnTo>
                  <a:pt x="2373502" y="3751628"/>
                </a:lnTo>
                <a:lnTo>
                  <a:pt x="2329509" y="3762193"/>
                </a:lnTo>
                <a:lnTo>
                  <a:pt x="2285325" y="3771702"/>
                </a:lnTo>
                <a:lnTo>
                  <a:pt x="2240969" y="3780154"/>
                </a:lnTo>
                <a:lnTo>
                  <a:pt x="2196462" y="3787549"/>
                </a:lnTo>
                <a:lnTo>
                  <a:pt x="2151824" y="3793888"/>
                </a:lnTo>
                <a:lnTo>
                  <a:pt x="2107074" y="3799171"/>
                </a:lnTo>
                <a:lnTo>
                  <a:pt x="2062233" y="3803397"/>
                </a:lnTo>
                <a:lnTo>
                  <a:pt x="2017322" y="3806566"/>
                </a:lnTo>
                <a:lnTo>
                  <a:pt x="1972360" y="3808679"/>
                </a:lnTo>
                <a:lnTo>
                  <a:pt x="1927368" y="3809736"/>
                </a:lnTo>
                <a:lnTo>
                  <a:pt x="1882366" y="3809736"/>
                </a:lnTo>
                <a:lnTo>
                  <a:pt x="1837374" y="3808679"/>
                </a:lnTo>
                <a:lnTo>
                  <a:pt x="1792413" y="3806566"/>
                </a:lnTo>
                <a:lnTo>
                  <a:pt x="1747501" y="3803397"/>
                </a:lnTo>
                <a:lnTo>
                  <a:pt x="1702661" y="3799171"/>
                </a:lnTo>
                <a:lnTo>
                  <a:pt x="1657911" y="3793888"/>
                </a:lnTo>
                <a:lnTo>
                  <a:pt x="1613273" y="3787549"/>
                </a:lnTo>
                <a:lnTo>
                  <a:pt x="1568765" y="3780154"/>
                </a:lnTo>
                <a:lnTo>
                  <a:pt x="1524410" y="3771702"/>
                </a:lnTo>
                <a:lnTo>
                  <a:pt x="1480225" y="3762193"/>
                </a:lnTo>
                <a:lnTo>
                  <a:pt x="1436233" y="3751628"/>
                </a:lnTo>
                <a:lnTo>
                  <a:pt x="1392453" y="3740007"/>
                </a:lnTo>
                <a:lnTo>
                  <a:pt x="1348905" y="3727329"/>
                </a:lnTo>
                <a:lnTo>
                  <a:pt x="1305610" y="3713595"/>
                </a:lnTo>
                <a:lnTo>
                  <a:pt x="1262587" y="3698804"/>
                </a:lnTo>
                <a:lnTo>
                  <a:pt x="1219857" y="3682956"/>
                </a:lnTo>
                <a:lnTo>
                  <a:pt x="1177440" y="3666052"/>
                </a:lnTo>
                <a:lnTo>
                  <a:pt x="1135357" y="3648092"/>
                </a:lnTo>
                <a:lnTo>
                  <a:pt x="1093627" y="3629075"/>
                </a:lnTo>
                <a:lnTo>
                  <a:pt x="1052270" y="3609001"/>
                </a:lnTo>
                <a:lnTo>
                  <a:pt x="1011308" y="3587871"/>
                </a:lnTo>
                <a:lnTo>
                  <a:pt x="970759" y="3565685"/>
                </a:lnTo>
                <a:lnTo>
                  <a:pt x="930645" y="3542442"/>
                </a:lnTo>
                <a:lnTo>
                  <a:pt x="890985" y="3518143"/>
                </a:lnTo>
                <a:lnTo>
                  <a:pt x="851800" y="3492787"/>
                </a:lnTo>
                <a:lnTo>
                  <a:pt x="813109" y="3466374"/>
                </a:lnTo>
                <a:lnTo>
                  <a:pt x="774934" y="3438905"/>
                </a:lnTo>
                <a:lnTo>
                  <a:pt x="737294" y="3410380"/>
                </a:lnTo>
                <a:lnTo>
                  <a:pt x="700209" y="3380798"/>
                </a:lnTo>
                <a:lnTo>
                  <a:pt x="663700" y="3350160"/>
                </a:lnTo>
                <a:lnTo>
                  <a:pt x="627787" y="3318465"/>
                </a:lnTo>
                <a:lnTo>
                  <a:pt x="592490" y="3285714"/>
                </a:lnTo>
                <a:lnTo>
                  <a:pt x="557829" y="3251906"/>
                </a:lnTo>
                <a:lnTo>
                  <a:pt x="524021" y="3217245"/>
                </a:lnTo>
                <a:lnTo>
                  <a:pt x="491270" y="3181948"/>
                </a:lnTo>
                <a:lnTo>
                  <a:pt x="459575" y="3146034"/>
                </a:lnTo>
                <a:lnTo>
                  <a:pt x="428937" y="3109525"/>
                </a:lnTo>
                <a:lnTo>
                  <a:pt x="399355" y="3072441"/>
                </a:lnTo>
                <a:lnTo>
                  <a:pt x="370829" y="3034801"/>
                </a:lnTo>
                <a:lnTo>
                  <a:pt x="343360" y="2996625"/>
                </a:lnTo>
                <a:lnTo>
                  <a:pt x="316948" y="2957935"/>
                </a:lnTo>
                <a:lnTo>
                  <a:pt x="291592" y="2918750"/>
                </a:lnTo>
                <a:lnTo>
                  <a:pt x="267293" y="2879090"/>
                </a:lnTo>
                <a:lnTo>
                  <a:pt x="244050" y="2838976"/>
                </a:lnTo>
                <a:lnTo>
                  <a:pt x="221863" y="2798427"/>
                </a:lnTo>
                <a:lnTo>
                  <a:pt x="200734" y="2757465"/>
                </a:lnTo>
                <a:lnTo>
                  <a:pt x="180660" y="2716108"/>
                </a:lnTo>
                <a:lnTo>
                  <a:pt x="161643" y="2674378"/>
                </a:lnTo>
                <a:lnTo>
                  <a:pt x="143683" y="2632295"/>
                </a:lnTo>
                <a:lnTo>
                  <a:pt x="126779" y="2589878"/>
                </a:lnTo>
                <a:lnTo>
                  <a:pt x="110931" y="2547148"/>
                </a:lnTo>
                <a:lnTo>
                  <a:pt x="96141" y="2504125"/>
                </a:lnTo>
                <a:lnTo>
                  <a:pt x="82406" y="2460830"/>
                </a:lnTo>
                <a:lnTo>
                  <a:pt x="69728" y="2417282"/>
                </a:lnTo>
                <a:lnTo>
                  <a:pt x="58107" y="2373502"/>
                </a:lnTo>
                <a:lnTo>
                  <a:pt x="47542" y="2329509"/>
                </a:lnTo>
                <a:lnTo>
                  <a:pt x="38033" y="2285325"/>
                </a:lnTo>
                <a:lnTo>
                  <a:pt x="29581" y="2240969"/>
                </a:lnTo>
                <a:lnTo>
                  <a:pt x="22186" y="2196462"/>
                </a:lnTo>
                <a:lnTo>
                  <a:pt x="15847" y="2151824"/>
                </a:lnTo>
                <a:lnTo>
                  <a:pt x="10564" y="2107074"/>
                </a:lnTo>
                <a:lnTo>
                  <a:pt x="6338" y="2062233"/>
                </a:lnTo>
                <a:lnTo>
                  <a:pt x="3169" y="2017322"/>
                </a:lnTo>
                <a:lnTo>
                  <a:pt x="1056" y="1972360"/>
                </a:lnTo>
                <a:lnTo>
                  <a:pt x="0" y="1927368"/>
                </a:lnTo>
                <a:lnTo>
                  <a:pt x="0" y="1882366"/>
                </a:lnTo>
                <a:lnTo>
                  <a:pt x="1056" y="1837374"/>
                </a:lnTo>
                <a:lnTo>
                  <a:pt x="3169" y="1792413"/>
                </a:lnTo>
                <a:lnTo>
                  <a:pt x="6338" y="1747501"/>
                </a:lnTo>
                <a:lnTo>
                  <a:pt x="10564" y="1702661"/>
                </a:lnTo>
                <a:lnTo>
                  <a:pt x="15847" y="1657911"/>
                </a:lnTo>
                <a:lnTo>
                  <a:pt x="22186" y="1613273"/>
                </a:lnTo>
                <a:lnTo>
                  <a:pt x="29581" y="1568765"/>
                </a:lnTo>
                <a:lnTo>
                  <a:pt x="38033" y="1524410"/>
                </a:lnTo>
                <a:lnTo>
                  <a:pt x="47542" y="1480225"/>
                </a:lnTo>
                <a:lnTo>
                  <a:pt x="58107" y="1436233"/>
                </a:lnTo>
                <a:lnTo>
                  <a:pt x="69728" y="1392453"/>
                </a:lnTo>
                <a:lnTo>
                  <a:pt x="82406" y="1348905"/>
                </a:lnTo>
                <a:lnTo>
                  <a:pt x="96141" y="1305610"/>
                </a:lnTo>
                <a:lnTo>
                  <a:pt x="110931" y="1262587"/>
                </a:lnTo>
                <a:lnTo>
                  <a:pt x="126779" y="1219857"/>
                </a:lnTo>
                <a:lnTo>
                  <a:pt x="143683" y="1177440"/>
                </a:lnTo>
                <a:lnTo>
                  <a:pt x="161643" y="1135357"/>
                </a:lnTo>
                <a:lnTo>
                  <a:pt x="180660" y="1093627"/>
                </a:lnTo>
                <a:lnTo>
                  <a:pt x="200734" y="1052270"/>
                </a:lnTo>
                <a:lnTo>
                  <a:pt x="221863" y="1011308"/>
                </a:lnTo>
                <a:lnTo>
                  <a:pt x="244050" y="970759"/>
                </a:lnTo>
                <a:lnTo>
                  <a:pt x="267293" y="930645"/>
                </a:lnTo>
                <a:lnTo>
                  <a:pt x="291592" y="890985"/>
                </a:lnTo>
                <a:lnTo>
                  <a:pt x="316948" y="851800"/>
                </a:lnTo>
                <a:lnTo>
                  <a:pt x="343360" y="813109"/>
                </a:lnTo>
                <a:lnTo>
                  <a:pt x="370829" y="774934"/>
                </a:lnTo>
                <a:lnTo>
                  <a:pt x="399355" y="737294"/>
                </a:lnTo>
                <a:lnTo>
                  <a:pt x="428937" y="700209"/>
                </a:lnTo>
                <a:lnTo>
                  <a:pt x="459575" y="663700"/>
                </a:lnTo>
                <a:lnTo>
                  <a:pt x="491270" y="627787"/>
                </a:lnTo>
                <a:lnTo>
                  <a:pt x="524021" y="592490"/>
                </a:lnTo>
                <a:lnTo>
                  <a:pt x="557829" y="557829"/>
                </a:lnTo>
                <a:lnTo>
                  <a:pt x="592490" y="524021"/>
                </a:lnTo>
                <a:lnTo>
                  <a:pt x="627787" y="491270"/>
                </a:lnTo>
                <a:lnTo>
                  <a:pt x="663700" y="459575"/>
                </a:lnTo>
                <a:lnTo>
                  <a:pt x="700209" y="428937"/>
                </a:lnTo>
                <a:lnTo>
                  <a:pt x="737294" y="399355"/>
                </a:lnTo>
                <a:lnTo>
                  <a:pt x="774934" y="370829"/>
                </a:lnTo>
                <a:lnTo>
                  <a:pt x="813109" y="343360"/>
                </a:lnTo>
                <a:lnTo>
                  <a:pt x="851800" y="316948"/>
                </a:lnTo>
                <a:lnTo>
                  <a:pt x="890985" y="291592"/>
                </a:lnTo>
                <a:lnTo>
                  <a:pt x="930645" y="267293"/>
                </a:lnTo>
                <a:lnTo>
                  <a:pt x="970759" y="244050"/>
                </a:lnTo>
                <a:lnTo>
                  <a:pt x="1011308" y="221863"/>
                </a:lnTo>
                <a:lnTo>
                  <a:pt x="1052270" y="200734"/>
                </a:lnTo>
                <a:lnTo>
                  <a:pt x="1093627" y="180660"/>
                </a:lnTo>
                <a:lnTo>
                  <a:pt x="1135357" y="161643"/>
                </a:lnTo>
                <a:lnTo>
                  <a:pt x="1177440" y="143683"/>
                </a:lnTo>
                <a:lnTo>
                  <a:pt x="1219857" y="126779"/>
                </a:lnTo>
                <a:lnTo>
                  <a:pt x="1262587" y="110931"/>
                </a:lnTo>
                <a:lnTo>
                  <a:pt x="1305610" y="96141"/>
                </a:lnTo>
                <a:lnTo>
                  <a:pt x="1348905" y="82406"/>
                </a:lnTo>
                <a:lnTo>
                  <a:pt x="1392453" y="69728"/>
                </a:lnTo>
                <a:lnTo>
                  <a:pt x="1436233" y="58107"/>
                </a:lnTo>
                <a:lnTo>
                  <a:pt x="1480225" y="47542"/>
                </a:lnTo>
                <a:lnTo>
                  <a:pt x="1524410" y="38033"/>
                </a:lnTo>
                <a:lnTo>
                  <a:pt x="1568765" y="29581"/>
                </a:lnTo>
                <a:lnTo>
                  <a:pt x="1613273" y="22186"/>
                </a:lnTo>
                <a:lnTo>
                  <a:pt x="1657911" y="15847"/>
                </a:lnTo>
                <a:lnTo>
                  <a:pt x="1702661" y="10564"/>
                </a:lnTo>
                <a:lnTo>
                  <a:pt x="1747501" y="6338"/>
                </a:lnTo>
                <a:lnTo>
                  <a:pt x="1792413" y="3169"/>
                </a:lnTo>
                <a:lnTo>
                  <a:pt x="1837374" y="1056"/>
                </a:lnTo>
                <a:lnTo>
                  <a:pt x="1882366" y="0"/>
                </a:lnTo>
                <a:lnTo>
                  <a:pt x="1927368" y="0"/>
                </a:lnTo>
                <a:lnTo>
                  <a:pt x="1972360" y="1056"/>
                </a:lnTo>
                <a:lnTo>
                  <a:pt x="2017322" y="3169"/>
                </a:lnTo>
                <a:lnTo>
                  <a:pt x="2062233" y="6338"/>
                </a:lnTo>
                <a:lnTo>
                  <a:pt x="2107074" y="10564"/>
                </a:lnTo>
                <a:lnTo>
                  <a:pt x="2151824" y="15847"/>
                </a:lnTo>
                <a:lnTo>
                  <a:pt x="2196462" y="22186"/>
                </a:lnTo>
                <a:lnTo>
                  <a:pt x="2240969" y="29581"/>
                </a:lnTo>
                <a:lnTo>
                  <a:pt x="2285325" y="38033"/>
                </a:lnTo>
                <a:lnTo>
                  <a:pt x="2329509" y="47542"/>
                </a:lnTo>
                <a:lnTo>
                  <a:pt x="2373502" y="58107"/>
                </a:lnTo>
                <a:lnTo>
                  <a:pt x="2417282" y="69728"/>
                </a:lnTo>
                <a:lnTo>
                  <a:pt x="2460830" y="82406"/>
                </a:lnTo>
                <a:lnTo>
                  <a:pt x="2504125" y="96141"/>
                </a:lnTo>
                <a:lnTo>
                  <a:pt x="2547148" y="110931"/>
                </a:lnTo>
                <a:lnTo>
                  <a:pt x="2589878" y="126779"/>
                </a:lnTo>
                <a:lnTo>
                  <a:pt x="2632295" y="143683"/>
                </a:lnTo>
                <a:lnTo>
                  <a:pt x="2674378" y="161643"/>
                </a:lnTo>
                <a:lnTo>
                  <a:pt x="2716108" y="180660"/>
                </a:lnTo>
                <a:lnTo>
                  <a:pt x="2757465" y="200734"/>
                </a:lnTo>
                <a:lnTo>
                  <a:pt x="2798427" y="221863"/>
                </a:lnTo>
                <a:lnTo>
                  <a:pt x="2838976" y="244050"/>
                </a:lnTo>
                <a:lnTo>
                  <a:pt x="2879090" y="267293"/>
                </a:lnTo>
                <a:lnTo>
                  <a:pt x="2918750" y="291592"/>
                </a:lnTo>
                <a:lnTo>
                  <a:pt x="2957935" y="316948"/>
                </a:lnTo>
                <a:lnTo>
                  <a:pt x="2996625" y="343360"/>
                </a:lnTo>
                <a:lnTo>
                  <a:pt x="3034801" y="370829"/>
                </a:lnTo>
                <a:lnTo>
                  <a:pt x="3072441" y="399355"/>
                </a:lnTo>
                <a:lnTo>
                  <a:pt x="3109525" y="428937"/>
                </a:lnTo>
                <a:lnTo>
                  <a:pt x="3146034" y="459575"/>
                </a:lnTo>
                <a:lnTo>
                  <a:pt x="3181948" y="491270"/>
                </a:lnTo>
                <a:lnTo>
                  <a:pt x="3217245" y="524021"/>
                </a:lnTo>
                <a:lnTo>
                  <a:pt x="3251906" y="557829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0266" y="1068321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3251906" y="557829"/>
                </a:moveTo>
                <a:lnTo>
                  <a:pt x="3285714" y="592490"/>
                </a:lnTo>
                <a:lnTo>
                  <a:pt x="3318465" y="627787"/>
                </a:lnTo>
                <a:lnTo>
                  <a:pt x="3350160" y="663700"/>
                </a:lnTo>
                <a:lnTo>
                  <a:pt x="3380798" y="700209"/>
                </a:lnTo>
                <a:lnTo>
                  <a:pt x="3410380" y="737294"/>
                </a:lnTo>
                <a:lnTo>
                  <a:pt x="3438905" y="774934"/>
                </a:lnTo>
                <a:lnTo>
                  <a:pt x="3466374" y="813109"/>
                </a:lnTo>
                <a:lnTo>
                  <a:pt x="3492787" y="851800"/>
                </a:lnTo>
                <a:lnTo>
                  <a:pt x="3518143" y="890985"/>
                </a:lnTo>
                <a:lnTo>
                  <a:pt x="3542442" y="930645"/>
                </a:lnTo>
                <a:lnTo>
                  <a:pt x="3565685" y="970759"/>
                </a:lnTo>
                <a:lnTo>
                  <a:pt x="3587871" y="1011308"/>
                </a:lnTo>
                <a:lnTo>
                  <a:pt x="3609001" y="1052270"/>
                </a:lnTo>
                <a:lnTo>
                  <a:pt x="3629075" y="1093627"/>
                </a:lnTo>
                <a:lnTo>
                  <a:pt x="3648092" y="1135357"/>
                </a:lnTo>
                <a:lnTo>
                  <a:pt x="3666052" y="1177440"/>
                </a:lnTo>
                <a:lnTo>
                  <a:pt x="3682956" y="1219857"/>
                </a:lnTo>
                <a:lnTo>
                  <a:pt x="3698804" y="1262587"/>
                </a:lnTo>
                <a:lnTo>
                  <a:pt x="3713595" y="1305610"/>
                </a:lnTo>
                <a:lnTo>
                  <a:pt x="3727329" y="1348905"/>
                </a:lnTo>
                <a:lnTo>
                  <a:pt x="3740007" y="1392453"/>
                </a:lnTo>
                <a:lnTo>
                  <a:pt x="3751628" y="1436233"/>
                </a:lnTo>
                <a:lnTo>
                  <a:pt x="3762193" y="1480225"/>
                </a:lnTo>
                <a:lnTo>
                  <a:pt x="3771702" y="1524410"/>
                </a:lnTo>
                <a:lnTo>
                  <a:pt x="3780154" y="1568765"/>
                </a:lnTo>
                <a:lnTo>
                  <a:pt x="3787549" y="1613273"/>
                </a:lnTo>
                <a:lnTo>
                  <a:pt x="3793888" y="1657911"/>
                </a:lnTo>
                <a:lnTo>
                  <a:pt x="3799171" y="1702661"/>
                </a:lnTo>
                <a:lnTo>
                  <a:pt x="3803397" y="1747501"/>
                </a:lnTo>
                <a:lnTo>
                  <a:pt x="3806566" y="1792413"/>
                </a:lnTo>
                <a:lnTo>
                  <a:pt x="3808679" y="1837374"/>
                </a:lnTo>
                <a:lnTo>
                  <a:pt x="3809736" y="1882366"/>
                </a:lnTo>
                <a:lnTo>
                  <a:pt x="3809736" y="1927368"/>
                </a:lnTo>
                <a:lnTo>
                  <a:pt x="3808679" y="1972360"/>
                </a:lnTo>
                <a:lnTo>
                  <a:pt x="3806566" y="2017322"/>
                </a:lnTo>
                <a:lnTo>
                  <a:pt x="3803397" y="2062233"/>
                </a:lnTo>
                <a:lnTo>
                  <a:pt x="3799171" y="2107074"/>
                </a:lnTo>
                <a:lnTo>
                  <a:pt x="3793888" y="2151824"/>
                </a:lnTo>
                <a:lnTo>
                  <a:pt x="3787549" y="2196462"/>
                </a:lnTo>
                <a:lnTo>
                  <a:pt x="3780154" y="2240969"/>
                </a:lnTo>
                <a:lnTo>
                  <a:pt x="3771702" y="2285325"/>
                </a:lnTo>
                <a:lnTo>
                  <a:pt x="3762193" y="2329509"/>
                </a:lnTo>
                <a:lnTo>
                  <a:pt x="3751628" y="2373502"/>
                </a:lnTo>
                <a:lnTo>
                  <a:pt x="3740007" y="2417282"/>
                </a:lnTo>
                <a:lnTo>
                  <a:pt x="3727329" y="2460830"/>
                </a:lnTo>
                <a:lnTo>
                  <a:pt x="3713595" y="2504125"/>
                </a:lnTo>
                <a:lnTo>
                  <a:pt x="3698804" y="2547148"/>
                </a:lnTo>
                <a:lnTo>
                  <a:pt x="3682956" y="2589878"/>
                </a:lnTo>
                <a:lnTo>
                  <a:pt x="3666052" y="2632295"/>
                </a:lnTo>
                <a:lnTo>
                  <a:pt x="3648092" y="2674378"/>
                </a:lnTo>
                <a:lnTo>
                  <a:pt x="3629075" y="2716108"/>
                </a:lnTo>
                <a:lnTo>
                  <a:pt x="3609001" y="2757465"/>
                </a:lnTo>
                <a:lnTo>
                  <a:pt x="3587871" y="2798427"/>
                </a:lnTo>
                <a:lnTo>
                  <a:pt x="3565685" y="2838976"/>
                </a:lnTo>
                <a:lnTo>
                  <a:pt x="3542442" y="2879090"/>
                </a:lnTo>
                <a:lnTo>
                  <a:pt x="3518143" y="2918750"/>
                </a:lnTo>
                <a:lnTo>
                  <a:pt x="3492787" y="2957935"/>
                </a:lnTo>
                <a:lnTo>
                  <a:pt x="3466374" y="2996625"/>
                </a:lnTo>
                <a:lnTo>
                  <a:pt x="3438905" y="3034801"/>
                </a:lnTo>
                <a:lnTo>
                  <a:pt x="3410380" y="3072441"/>
                </a:lnTo>
                <a:lnTo>
                  <a:pt x="3380798" y="3109525"/>
                </a:lnTo>
                <a:lnTo>
                  <a:pt x="3350160" y="3146034"/>
                </a:lnTo>
                <a:lnTo>
                  <a:pt x="3318465" y="3181948"/>
                </a:lnTo>
                <a:lnTo>
                  <a:pt x="3285714" y="3217245"/>
                </a:lnTo>
                <a:lnTo>
                  <a:pt x="3251906" y="3251906"/>
                </a:lnTo>
                <a:lnTo>
                  <a:pt x="3217245" y="3285714"/>
                </a:lnTo>
                <a:lnTo>
                  <a:pt x="3181948" y="3318465"/>
                </a:lnTo>
                <a:lnTo>
                  <a:pt x="3146034" y="3350160"/>
                </a:lnTo>
                <a:lnTo>
                  <a:pt x="3109525" y="3380798"/>
                </a:lnTo>
                <a:lnTo>
                  <a:pt x="3072441" y="3410380"/>
                </a:lnTo>
                <a:lnTo>
                  <a:pt x="3034801" y="3438905"/>
                </a:lnTo>
                <a:lnTo>
                  <a:pt x="2996625" y="3466374"/>
                </a:lnTo>
                <a:lnTo>
                  <a:pt x="2957935" y="3492787"/>
                </a:lnTo>
                <a:lnTo>
                  <a:pt x="2918750" y="3518143"/>
                </a:lnTo>
                <a:lnTo>
                  <a:pt x="2879090" y="3542442"/>
                </a:lnTo>
                <a:lnTo>
                  <a:pt x="2838976" y="3565685"/>
                </a:lnTo>
                <a:lnTo>
                  <a:pt x="2798427" y="3587871"/>
                </a:lnTo>
                <a:lnTo>
                  <a:pt x="2757465" y="3609001"/>
                </a:lnTo>
                <a:lnTo>
                  <a:pt x="2716108" y="3629075"/>
                </a:lnTo>
                <a:lnTo>
                  <a:pt x="2674378" y="3648092"/>
                </a:lnTo>
                <a:lnTo>
                  <a:pt x="2632295" y="3666052"/>
                </a:lnTo>
                <a:lnTo>
                  <a:pt x="2589878" y="3682956"/>
                </a:lnTo>
                <a:lnTo>
                  <a:pt x="2547148" y="3698804"/>
                </a:lnTo>
                <a:lnTo>
                  <a:pt x="2504125" y="3713595"/>
                </a:lnTo>
                <a:lnTo>
                  <a:pt x="2460830" y="3727329"/>
                </a:lnTo>
                <a:lnTo>
                  <a:pt x="2417282" y="3740007"/>
                </a:lnTo>
                <a:lnTo>
                  <a:pt x="2373502" y="3751628"/>
                </a:lnTo>
                <a:lnTo>
                  <a:pt x="2329509" y="3762193"/>
                </a:lnTo>
                <a:lnTo>
                  <a:pt x="2285325" y="3771702"/>
                </a:lnTo>
                <a:lnTo>
                  <a:pt x="2240969" y="3780154"/>
                </a:lnTo>
                <a:lnTo>
                  <a:pt x="2196462" y="3787549"/>
                </a:lnTo>
                <a:lnTo>
                  <a:pt x="2151824" y="3793888"/>
                </a:lnTo>
                <a:lnTo>
                  <a:pt x="2107074" y="3799171"/>
                </a:lnTo>
                <a:lnTo>
                  <a:pt x="2062233" y="3803397"/>
                </a:lnTo>
                <a:lnTo>
                  <a:pt x="2017322" y="3806566"/>
                </a:lnTo>
                <a:lnTo>
                  <a:pt x="1972360" y="3808679"/>
                </a:lnTo>
                <a:lnTo>
                  <a:pt x="1927368" y="3809736"/>
                </a:lnTo>
                <a:lnTo>
                  <a:pt x="1882366" y="3809736"/>
                </a:lnTo>
                <a:lnTo>
                  <a:pt x="1837374" y="3808679"/>
                </a:lnTo>
                <a:lnTo>
                  <a:pt x="1792413" y="3806566"/>
                </a:lnTo>
                <a:lnTo>
                  <a:pt x="1747501" y="3803397"/>
                </a:lnTo>
                <a:lnTo>
                  <a:pt x="1702661" y="3799171"/>
                </a:lnTo>
                <a:lnTo>
                  <a:pt x="1657911" y="3793888"/>
                </a:lnTo>
                <a:lnTo>
                  <a:pt x="1613273" y="3787549"/>
                </a:lnTo>
                <a:lnTo>
                  <a:pt x="1568765" y="3780154"/>
                </a:lnTo>
                <a:lnTo>
                  <a:pt x="1524410" y="3771702"/>
                </a:lnTo>
                <a:lnTo>
                  <a:pt x="1480225" y="3762193"/>
                </a:lnTo>
                <a:lnTo>
                  <a:pt x="1436233" y="3751628"/>
                </a:lnTo>
                <a:lnTo>
                  <a:pt x="1392453" y="3740007"/>
                </a:lnTo>
                <a:lnTo>
                  <a:pt x="1348905" y="3727329"/>
                </a:lnTo>
                <a:lnTo>
                  <a:pt x="1305610" y="3713595"/>
                </a:lnTo>
                <a:lnTo>
                  <a:pt x="1262587" y="3698804"/>
                </a:lnTo>
                <a:lnTo>
                  <a:pt x="1219857" y="3682956"/>
                </a:lnTo>
                <a:lnTo>
                  <a:pt x="1177440" y="3666052"/>
                </a:lnTo>
                <a:lnTo>
                  <a:pt x="1135357" y="3648092"/>
                </a:lnTo>
                <a:lnTo>
                  <a:pt x="1093627" y="3629075"/>
                </a:lnTo>
                <a:lnTo>
                  <a:pt x="1052270" y="3609001"/>
                </a:lnTo>
                <a:lnTo>
                  <a:pt x="1011308" y="3587871"/>
                </a:lnTo>
                <a:lnTo>
                  <a:pt x="970759" y="3565685"/>
                </a:lnTo>
                <a:lnTo>
                  <a:pt x="930645" y="3542442"/>
                </a:lnTo>
                <a:lnTo>
                  <a:pt x="890985" y="3518143"/>
                </a:lnTo>
                <a:lnTo>
                  <a:pt x="851800" y="3492787"/>
                </a:lnTo>
                <a:lnTo>
                  <a:pt x="813109" y="3466374"/>
                </a:lnTo>
                <a:lnTo>
                  <a:pt x="774934" y="3438905"/>
                </a:lnTo>
                <a:lnTo>
                  <a:pt x="737294" y="3410380"/>
                </a:lnTo>
                <a:lnTo>
                  <a:pt x="700209" y="3380798"/>
                </a:lnTo>
                <a:lnTo>
                  <a:pt x="663700" y="3350160"/>
                </a:lnTo>
                <a:lnTo>
                  <a:pt x="627787" y="3318465"/>
                </a:lnTo>
                <a:lnTo>
                  <a:pt x="592490" y="3285714"/>
                </a:lnTo>
                <a:lnTo>
                  <a:pt x="557829" y="3251906"/>
                </a:lnTo>
                <a:lnTo>
                  <a:pt x="524021" y="3217245"/>
                </a:lnTo>
                <a:lnTo>
                  <a:pt x="491270" y="3181948"/>
                </a:lnTo>
                <a:lnTo>
                  <a:pt x="459575" y="3146034"/>
                </a:lnTo>
                <a:lnTo>
                  <a:pt x="428937" y="3109525"/>
                </a:lnTo>
                <a:lnTo>
                  <a:pt x="399355" y="3072441"/>
                </a:lnTo>
                <a:lnTo>
                  <a:pt x="370829" y="3034801"/>
                </a:lnTo>
                <a:lnTo>
                  <a:pt x="343360" y="2996625"/>
                </a:lnTo>
                <a:lnTo>
                  <a:pt x="316948" y="2957935"/>
                </a:lnTo>
                <a:lnTo>
                  <a:pt x="291592" y="2918750"/>
                </a:lnTo>
                <a:lnTo>
                  <a:pt x="267293" y="2879090"/>
                </a:lnTo>
                <a:lnTo>
                  <a:pt x="244050" y="2838976"/>
                </a:lnTo>
                <a:lnTo>
                  <a:pt x="221863" y="2798427"/>
                </a:lnTo>
                <a:lnTo>
                  <a:pt x="200734" y="2757465"/>
                </a:lnTo>
                <a:lnTo>
                  <a:pt x="180660" y="2716108"/>
                </a:lnTo>
                <a:lnTo>
                  <a:pt x="161643" y="2674378"/>
                </a:lnTo>
                <a:lnTo>
                  <a:pt x="143683" y="2632295"/>
                </a:lnTo>
                <a:lnTo>
                  <a:pt x="126779" y="2589878"/>
                </a:lnTo>
                <a:lnTo>
                  <a:pt x="110931" y="2547148"/>
                </a:lnTo>
                <a:lnTo>
                  <a:pt x="96141" y="2504125"/>
                </a:lnTo>
                <a:lnTo>
                  <a:pt x="82406" y="2460830"/>
                </a:lnTo>
                <a:lnTo>
                  <a:pt x="69728" y="2417282"/>
                </a:lnTo>
                <a:lnTo>
                  <a:pt x="58107" y="2373502"/>
                </a:lnTo>
                <a:lnTo>
                  <a:pt x="47542" y="2329509"/>
                </a:lnTo>
                <a:lnTo>
                  <a:pt x="38033" y="2285325"/>
                </a:lnTo>
                <a:lnTo>
                  <a:pt x="29581" y="2240969"/>
                </a:lnTo>
                <a:lnTo>
                  <a:pt x="22186" y="2196462"/>
                </a:lnTo>
                <a:lnTo>
                  <a:pt x="15847" y="2151824"/>
                </a:lnTo>
                <a:lnTo>
                  <a:pt x="10564" y="2107074"/>
                </a:lnTo>
                <a:lnTo>
                  <a:pt x="6338" y="2062233"/>
                </a:lnTo>
                <a:lnTo>
                  <a:pt x="3169" y="2017322"/>
                </a:lnTo>
                <a:lnTo>
                  <a:pt x="1056" y="1972360"/>
                </a:lnTo>
                <a:lnTo>
                  <a:pt x="0" y="1927368"/>
                </a:lnTo>
                <a:lnTo>
                  <a:pt x="0" y="1882366"/>
                </a:lnTo>
                <a:lnTo>
                  <a:pt x="1056" y="1837374"/>
                </a:lnTo>
                <a:lnTo>
                  <a:pt x="3169" y="1792413"/>
                </a:lnTo>
                <a:lnTo>
                  <a:pt x="6338" y="1747501"/>
                </a:lnTo>
                <a:lnTo>
                  <a:pt x="10564" y="1702661"/>
                </a:lnTo>
                <a:lnTo>
                  <a:pt x="15847" y="1657911"/>
                </a:lnTo>
                <a:lnTo>
                  <a:pt x="22186" y="1613273"/>
                </a:lnTo>
                <a:lnTo>
                  <a:pt x="29581" y="1568765"/>
                </a:lnTo>
                <a:lnTo>
                  <a:pt x="38033" y="1524410"/>
                </a:lnTo>
                <a:lnTo>
                  <a:pt x="47542" y="1480225"/>
                </a:lnTo>
                <a:lnTo>
                  <a:pt x="58107" y="1436233"/>
                </a:lnTo>
                <a:lnTo>
                  <a:pt x="69728" y="1392453"/>
                </a:lnTo>
                <a:lnTo>
                  <a:pt x="82406" y="1348905"/>
                </a:lnTo>
                <a:lnTo>
                  <a:pt x="96141" y="1305610"/>
                </a:lnTo>
                <a:lnTo>
                  <a:pt x="110931" y="1262587"/>
                </a:lnTo>
                <a:lnTo>
                  <a:pt x="126779" y="1219857"/>
                </a:lnTo>
                <a:lnTo>
                  <a:pt x="143683" y="1177440"/>
                </a:lnTo>
                <a:lnTo>
                  <a:pt x="161643" y="1135357"/>
                </a:lnTo>
                <a:lnTo>
                  <a:pt x="180660" y="1093627"/>
                </a:lnTo>
                <a:lnTo>
                  <a:pt x="200734" y="1052270"/>
                </a:lnTo>
                <a:lnTo>
                  <a:pt x="221863" y="1011308"/>
                </a:lnTo>
                <a:lnTo>
                  <a:pt x="244050" y="970759"/>
                </a:lnTo>
                <a:lnTo>
                  <a:pt x="267293" y="930645"/>
                </a:lnTo>
                <a:lnTo>
                  <a:pt x="291592" y="890985"/>
                </a:lnTo>
                <a:lnTo>
                  <a:pt x="316948" y="851800"/>
                </a:lnTo>
                <a:lnTo>
                  <a:pt x="343360" y="813109"/>
                </a:lnTo>
                <a:lnTo>
                  <a:pt x="370829" y="774934"/>
                </a:lnTo>
                <a:lnTo>
                  <a:pt x="399355" y="737294"/>
                </a:lnTo>
                <a:lnTo>
                  <a:pt x="428937" y="700209"/>
                </a:lnTo>
                <a:lnTo>
                  <a:pt x="459575" y="663700"/>
                </a:lnTo>
                <a:lnTo>
                  <a:pt x="491270" y="627787"/>
                </a:lnTo>
                <a:lnTo>
                  <a:pt x="524021" y="592490"/>
                </a:lnTo>
                <a:lnTo>
                  <a:pt x="557829" y="557829"/>
                </a:lnTo>
                <a:lnTo>
                  <a:pt x="592490" y="524021"/>
                </a:lnTo>
                <a:lnTo>
                  <a:pt x="627787" y="491270"/>
                </a:lnTo>
                <a:lnTo>
                  <a:pt x="663700" y="459575"/>
                </a:lnTo>
                <a:lnTo>
                  <a:pt x="700209" y="428937"/>
                </a:lnTo>
                <a:lnTo>
                  <a:pt x="737294" y="399355"/>
                </a:lnTo>
                <a:lnTo>
                  <a:pt x="774934" y="370829"/>
                </a:lnTo>
                <a:lnTo>
                  <a:pt x="813109" y="343360"/>
                </a:lnTo>
                <a:lnTo>
                  <a:pt x="851800" y="316948"/>
                </a:lnTo>
                <a:lnTo>
                  <a:pt x="890985" y="291592"/>
                </a:lnTo>
                <a:lnTo>
                  <a:pt x="930645" y="267293"/>
                </a:lnTo>
                <a:lnTo>
                  <a:pt x="970759" y="244050"/>
                </a:lnTo>
                <a:lnTo>
                  <a:pt x="1011308" y="221863"/>
                </a:lnTo>
                <a:lnTo>
                  <a:pt x="1052270" y="200734"/>
                </a:lnTo>
                <a:lnTo>
                  <a:pt x="1093627" y="180660"/>
                </a:lnTo>
                <a:lnTo>
                  <a:pt x="1135357" y="161643"/>
                </a:lnTo>
                <a:lnTo>
                  <a:pt x="1177440" y="143683"/>
                </a:lnTo>
                <a:lnTo>
                  <a:pt x="1219857" y="126779"/>
                </a:lnTo>
                <a:lnTo>
                  <a:pt x="1262587" y="110931"/>
                </a:lnTo>
                <a:lnTo>
                  <a:pt x="1305610" y="96141"/>
                </a:lnTo>
                <a:lnTo>
                  <a:pt x="1348905" y="82406"/>
                </a:lnTo>
                <a:lnTo>
                  <a:pt x="1392453" y="69728"/>
                </a:lnTo>
                <a:lnTo>
                  <a:pt x="1436233" y="58107"/>
                </a:lnTo>
                <a:lnTo>
                  <a:pt x="1480225" y="47542"/>
                </a:lnTo>
                <a:lnTo>
                  <a:pt x="1524410" y="38033"/>
                </a:lnTo>
                <a:lnTo>
                  <a:pt x="1568765" y="29581"/>
                </a:lnTo>
                <a:lnTo>
                  <a:pt x="1613273" y="22186"/>
                </a:lnTo>
                <a:lnTo>
                  <a:pt x="1657911" y="15847"/>
                </a:lnTo>
                <a:lnTo>
                  <a:pt x="1702661" y="10564"/>
                </a:lnTo>
                <a:lnTo>
                  <a:pt x="1747501" y="6338"/>
                </a:lnTo>
                <a:lnTo>
                  <a:pt x="1792413" y="3169"/>
                </a:lnTo>
                <a:lnTo>
                  <a:pt x="1837374" y="1056"/>
                </a:lnTo>
                <a:lnTo>
                  <a:pt x="1882366" y="0"/>
                </a:lnTo>
                <a:lnTo>
                  <a:pt x="1927368" y="0"/>
                </a:lnTo>
                <a:lnTo>
                  <a:pt x="1972360" y="1056"/>
                </a:lnTo>
                <a:lnTo>
                  <a:pt x="2017322" y="3169"/>
                </a:lnTo>
                <a:lnTo>
                  <a:pt x="2062233" y="6338"/>
                </a:lnTo>
                <a:lnTo>
                  <a:pt x="2107074" y="10564"/>
                </a:lnTo>
                <a:lnTo>
                  <a:pt x="2151824" y="15847"/>
                </a:lnTo>
                <a:lnTo>
                  <a:pt x="2196462" y="22186"/>
                </a:lnTo>
                <a:lnTo>
                  <a:pt x="2240969" y="29581"/>
                </a:lnTo>
                <a:lnTo>
                  <a:pt x="2285325" y="38033"/>
                </a:lnTo>
                <a:lnTo>
                  <a:pt x="2329509" y="47542"/>
                </a:lnTo>
                <a:lnTo>
                  <a:pt x="2373502" y="58107"/>
                </a:lnTo>
                <a:lnTo>
                  <a:pt x="2417282" y="69728"/>
                </a:lnTo>
                <a:lnTo>
                  <a:pt x="2460830" y="82406"/>
                </a:lnTo>
                <a:lnTo>
                  <a:pt x="2504125" y="96141"/>
                </a:lnTo>
                <a:lnTo>
                  <a:pt x="2547148" y="110931"/>
                </a:lnTo>
                <a:lnTo>
                  <a:pt x="2589878" y="126779"/>
                </a:lnTo>
                <a:lnTo>
                  <a:pt x="2632295" y="143683"/>
                </a:lnTo>
                <a:lnTo>
                  <a:pt x="2674378" y="161643"/>
                </a:lnTo>
                <a:lnTo>
                  <a:pt x="2716108" y="180660"/>
                </a:lnTo>
                <a:lnTo>
                  <a:pt x="2757465" y="200734"/>
                </a:lnTo>
                <a:lnTo>
                  <a:pt x="2798427" y="221863"/>
                </a:lnTo>
                <a:lnTo>
                  <a:pt x="2838976" y="244050"/>
                </a:lnTo>
                <a:lnTo>
                  <a:pt x="2879090" y="267293"/>
                </a:lnTo>
                <a:lnTo>
                  <a:pt x="2918750" y="291592"/>
                </a:lnTo>
                <a:lnTo>
                  <a:pt x="2957935" y="316948"/>
                </a:lnTo>
                <a:lnTo>
                  <a:pt x="2996625" y="343360"/>
                </a:lnTo>
                <a:lnTo>
                  <a:pt x="3034801" y="370829"/>
                </a:lnTo>
                <a:lnTo>
                  <a:pt x="3072441" y="399355"/>
                </a:lnTo>
                <a:lnTo>
                  <a:pt x="3109525" y="428937"/>
                </a:lnTo>
                <a:lnTo>
                  <a:pt x="3146034" y="459575"/>
                </a:lnTo>
                <a:lnTo>
                  <a:pt x="3181948" y="491270"/>
                </a:lnTo>
                <a:lnTo>
                  <a:pt x="3217245" y="524021"/>
                </a:lnTo>
                <a:lnTo>
                  <a:pt x="3251906" y="557829"/>
                </a:lnTo>
                <a:close/>
              </a:path>
            </a:pathLst>
          </a:custGeom>
          <a:ln w="12700">
            <a:solidFill>
              <a:srgbClr val="F7C769"/>
            </a:solidFill>
          </a:ln>
        </p:spPr>
        <p:txBody>
          <a:bodyPr wrap="square" lIns="0" tIns="0" rIns="0" bIns="0" rtlCol="0"/>
          <a:lstStyle/>
          <a:p>
            <a:endParaRPr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8502" y="940022"/>
            <a:ext cx="1116536" cy="29495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2300"/>
              </a:lnSpc>
            </a:pPr>
            <a:r>
              <a:rPr lang="ko-KR" altLang="en-US" sz="2000" spc="-229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소중한글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7649" y="903241"/>
            <a:ext cx="875234" cy="29495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2300"/>
              </a:lnSpc>
            </a:pPr>
            <a:r>
              <a:rPr lang="ko-KR" altLang="en-US" sz="2000" spc="-229" dirty="0" err="1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설리번</a:t>
            </a:r>
            <a:endParaRPr sz="20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8947" y="5257800"/>
            <a:ext cx="6902638" cy="1103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spc="-1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기존 앱들 과의 차별성</a:t>
            </a:r>
            <a:endParaRPr lang="en-US" altLang="ko-KR" sz="1600" spc="-15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spc="-1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1. </a:t>
            </a:r>
            <a:r>
              <a:rPr lang="ko-KR" altLang="en-US" sz="1600" spc="-1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다국어 지원 기능</a:t>
            </a:r>
            <a:endParaRPr lang="en-US" altLang="ko-KR" sz="1600" spc="-15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spc="-1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2. </a:t>
            </a:r>
            <a:r>
              <a:rPr lang="ko-KR" altLang="en-US" sz="1600" spc="-15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함초롬바탕"/>
              </a:rPr>
              <a:t>이미지 인식 기술 활용</a:t>
            </a:r>
            <a:endParaRPr lang="en-US" sz="1600" spc="-15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함초롬바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86E092-927D-4B21-AADF-B221923F0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" t="8759" r="4384" b="6381"/>
          <a:stretch/>
        </p:blipFill>
        <p:spPr>
          <a:xfrm>
            <a:off x="5825166" y="1326000"/>
            <a:ext cx="1600200" cy="32946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347D98-F1E8-442D-A78E-A7AA2648B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2" y="2047622"/>
            <a:ext cx="3258170" cy="1851398"/>
          </a:xfrm>
          <a:prstGeom prst="rect">
            <a:avLst/>
          </a:prstGeom>
        </p:spPr>
      </p:pic>
      <p:sp>
        <p:nvSpPr>
          <p:cNvPr id="25" name="object 7">
            <a:extLst>
              <a:ext uri="{FF2B5EF4-FFF2-40B4-BE49-F238E27FC236}">
                <a16:creationId xmlns:a16="http://schemas.microsoft.com/office/drawing/2014/main" id="{F458502C-A698-40D5-8461-3D75B45241E2}"/>
              </a:ext>
            </a:extLst>
          </p:cNvPr>
          <p:cNvSpPr txBox="1"/>
          <p:nvPr/>
        </p:nvSpPr>
        <p:spPr>
          <a:xfrm>
            <a:off x="660390" y="4241194"/>
            <a:ext cx="1484838" cy="26962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2300"/>
              </a:lnSpc>
            </a:pPr>
            <a:r>
              <a:rPr lang="ko-KR" altLang="en-US" sz="1600" spc="-229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한글 교육 앱</a:t>
            </a:r>
            <a:endParaRPr sz="16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ADEA5A73-A718-4EAB-818F-099108ED8B47}"/>
              </a:ext>
            </a:extLst>
          </p:cNvPr>
          <p:cNvSpPr txBox="1"/>
          <p:nvPr/>
        </p:nvSpPr>
        <p:spPr>
          <a:xfrm>
            <a:off x="7469193" y="4241194"/>
            <a:ext cx="1484838" cy="26962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2300"/>
              </a:lnSpc>
            </a:pPr>
            <a:r>
              <a:rPr lang="ko-KR" altLang="en-US" sz="1600" spc="-229" dirty="0">
                <a:solidFill>
                  <a:srgbClr val="59595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바탕"/>
              </a:rPr>
              <a:t>이미지 인식 앱</a:t>
            </a:r>
            <a:endParaRPr sz="1600" dirty="0">
              <a:solidFill>
                <a:srgbClr val="595959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바탕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8CC2DACC-A686-4B4E-9D8B-6E1D65E33795}"/>
              </a:ext>
            </a:extLst>
          </p:cNvPr>
          <p:cNvSpPr/>
          <p:nvPr/>
        </p:nvSpPr>
        <p:spPr>
          <a:xfrm>
            <a:off x="4175643" y="2438400"/>
            <a:ext cx="782955" cy="812647"/>
          </a:xfrm>
          <a:prstGeom prst="plus">
            <a:avLst>
              <a:gd name="adj" fmla="val 3483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</TotalTime>
  <Words>857</Words>
  <Application>Microsoft Office PowerPoint</Application>
  <PresentationFormat>화면 슬라이드 쇼(4:3)</PresentationFormat>
  <Paragraphs>153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a옛날사진관3</vt:lpstr>
      <vt:lpstr>바탕</vt:lpstr>
      <vt:lpstr>Calibri</vt:lpstr>
      <vt:lpstr>휴먼옛체</vt:lpstr>
      <vt:lpstr>맑은 고딕</vt:lpstr>
      <vt:lpstr>Office Theme</vt:lpstr>
      <vt:lpstr>가나다</vt:lpstr>
      <vt:lpstr>PowerPoint 프레젠테이션</vt:lpstr>
      <vt:lpstr>CONTENTS</vt:lpstr>
      <vt:lpstr>PowerPoint 프레젠테이션</vt:lpstr>
      <vt:lpstr>개발 동기</vt:lpstr>
      <vt:lpstr>개발 동기</vt:lpstr>
      <vt:lpstr>AI 기반 이미지 인식 기술을 활용한  한글 학습 애플리케이션 개발</vt:lpstr>
      <vt:lpstr>PowerPoint 프레젠테이션</vt:lpstr>
      <vt:lpstr>PowerPoint 프레젠테이션</vt:lpstr>
      <vt:lpstr>PowerPoint 프레젠테이션</vt:lpstr>
      <vt:lpstr>주요 기능 &amp; 시나리오</vt:lpstr>
      <vt:lpstr>PowerPoint 프레젠테이션</vt:lpstr>
      <vt:lpstr>PowerPoint 프레젠테이션</vt:lpstr>
      <vt:lpstr>이미지 캡셔닝(image captioning)이란?</vt:lpstr>
      <vt:lpstr>현재 우리 팀의 컴퓨팅 환경과 시간적 제약을 고려  Flickr8k (8000장)의 데이터셋을 선택</vt:lpstr>
      <vt:lpstr>해당 이미지에 대한 실제 캡션 문장) 1. A dog is attempting a turn by a near by picnic bench and metal object .. 2. A white dog running next to a bench . 3. The big white dog is running in the grass . 4. The white dog is running around in the grass . 5. White dog with collar running in fenced in grassy area .</vt:lpstr>
      <vt:lpstr>Encoder  pre-trained CNN Decoder  RNN(LSTM)</vt:lpstr>
      <vt:lpstr>Attention의 기본 아이디어! Decoder에서 예측하는 매 시점마다 Encoder를 다시 한 번 체크!   So, 이미지에 대한 caption 정확도 ↑</vt:lpstr>
      <vt:lpstr>정답 캡션 the two small dog run through the grass two small dog run through the grass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교육 격차 완화 -&gt; 다문화 가정 아이들에게 가정에서의 한국어 학습 기회 제공</vt:lpstr>
      <vt:lpstr>PowerPoint 프레젠테이션</vt:lpstr>
      <vt:lpstr>PowerPoint 프레젠테이션</vt:lpstr>
      <vt:lpstr>감사합니다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가나다</dc:title>
  <dc:creator>kim yewon</dc:creator>
  <cp:lastModifiedBy> </cp:lastModifiedBy>
  <cp:revision>121</cp:revision>
  <dcterms:created xsi:type="dcterms:W3CDTF">2021-12-12T06:29:46Z</dcterms:created>
  <dcterms:modified xsi:type="dcterms:W3CDTF">2021-12-16T00:19:52Z</dcterms:modified>
</cp:coreProperties>
</file>